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32" r:id="rId1"/>
  </p:sldMasterIdLst>
  <p:sldIdLst>
    <p:sldId id="256" r:id="rId2"/>
    <p:sldId id="257" r:id="rId3"/>
    <p:sldId id="258" r:id="rId4"/>
    <p:sldId id="263" r:id="rId5"/>
    <p:sldId id="264" r:id="rId6"/>
    <p:sldId id="259" r:id="rId7"/>
    <p:sldId id="265" r:id="rId8"/>
    <p:sldId id="260" r:id="rId9"/>
    <p:sldId id="267" r:id="rId10"/>
    <p:sldId id="266" r:id="rId11"/>
    <p:sldId id="269" r:id="rId12"/>
    <p:sldId id="261" r:id="rId13"/>
    <p:sldId id="268" r:id="rId14"/>
    <p:sldId id="26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471"/>
    <p:restoredTop sz="94681"/>
  </p:normalViewPr>
  <p:slideViewPr>
    <p:cSldViewPr snapToGrid="0" snapToObjects="1">
      <p:cViewPr>
        <p:scale>
          <a:sx n="111" d="100"/>
          <a:sy n="111" d="100"/>
        </p:scale>
        <p:origin x="872" y="5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288029E-AA56-4E46-B9BC-AAEF546DA6A7}" type="datetimeFigureOut">
              <a:rPr lang="en-US" smtClean="0"/>
              <a:t>5/28/18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90CEC5-A6CA-2E4B-BAA5-5285B0617D30}" type="slidenum">
              <a:rPr lang="en-US" smtClean="0"/>
              <a:t>‹#›</a:t>
            </a:fld>
            <a:endParaRPr lang="en-US"/>
          </a:p>
        </p:txBody>
      </p:sp>
    </p:spTree>
    <p:extLst>
      <p:ext uri="{BB962C8B-B14F-4D97-AF65-F5344CB8AC3E}">
        <p14:creationId xmlns:p14="http://schemas.microsoft.com/office/powerpoint/2010/main" val="1683481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288029E-AA56-4E46-B9BC-AAEF546DA6A7}" type="datetimeFigureOut">
              <a:rPr lang="en-US" smtClean="0"/>
              <a:t>5/28/18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90CEC5-A6CA-2E4B-BAA5-5285B0617D30}" type="slidenum">
              <a:rPr lang="en-US" smtClean="0"/>
              <a:t>‹#›</a:t>
            </a:fld>
            <a:endParaRPr lang="en-US"/>
          </a:p>
        </p:txBody>
      </p:sp>
    </p:spTree>
    <p:extLst>
      <p:ext uri="{BB962C8B-B14F-4D97-AF65-F5344CB8AC3E}">
        <p14:creationId xmlns:p14="http://schemas.microsoft.com/office/powerpoint/2010/main" val="7291659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288029E-AA56-4E46-B9BC-AAEF546DA6A7}" type="datetimeFigureOut">
              <a:rPr lang="en-US" smtClean="0"/>
              <a:t>5/28/18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90CEC5-A6CA-2E4B-BAA5-5285B0617D30}"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7372251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288029E-AA56-4E46-B9BC-AAEF546DA6A7}" type="datetimeFigureOut">
              <a:rPr lang="en-US" smtClean="0"/>
              <a:t>5/28/18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90CEC5-A6CA-2E4B-BAA5-5285B0617D30}" type="slidenum">
              <a:rPr lang="en-US" smtClean="0"/>
              <a:t>‹#›</a:t>
            </a:fld>
            <a:endParaRPr lang="en-US"/>
          </a:p>
        </p:txBody>
      </p:sp>
    </p:spTree>
    <p:extLst>
      <p:ext uri="{BB962C8B-B14F-4D97-AF65-F5344CB8AC3E}">
        <p14:creationId xmlns:p14="http://schemas.microsoft.com/office/powerpoint/2010/main" val="30645901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288029E-AA56-4E46-B9BC-AAEF546DA6A7}" type="datetimeFigureOut">
              <a:rPr lang="en-US" smtClean="0"/>
              <a:t>5/28/18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90CEC5-A6CA-2E4B-BAA5-5285B0617D30}" type="slidenum">
              <a:rPr lang="en-US" smtClean="0"/>
              <a:t>‹#›</a:t>
            </a:fld>
            <a:endParaRPr 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95944982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288029E-AA56-4E46-B9BC-AAEF546DA6A7}" type="datetimeFigureOut">
              <a:rPr lang="en-US" smtClean="0"/>
              <a:t>5/28/18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90CEC5-A6CA-2E4B-BAA5-5285B0617D30}" type="slidenum">
              <a:rPr lang="en-US" smtClean="0"/>
              <a:t>‹#›</a:t>
            </a:fld>
            <a:endParaRPr lang="en-US"/>
          </a:p>
        </p:txBody>
      </p:sp>
    </p:spTree>
    <p:extLst>
      <p:ext uri="{BB962C8B-B14F-4D97-AF65-F5344CB8AC3E}">
        <p14:creationId xmlns:p14="http://schemas.microsoft.com/office/powerpoint/2010/main" val="37408772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88029E-AA56-4E46-B9BC-AAEF546DA6A7}" type="datetimeFigureOut">
              <a:rPr lang="en-US" smtClean="0"/>
              <a:t>5/28/18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90CEC5-A6CA-2E4B-BAA5-5285B0617D30}" type="slidenum">
              <a:rPr lang="en-US" smtClean="0"/>
              <a:t>‹#›</a:t>
            </a:fld>
            <a:endParaRPr lang="en-US"/>
          </a:p>
        </p:txBody>
      </p:sp>
    </p:spTree>
    <p:extLst>
      <p:ext uri="{BB962C8B-B14F-4D97-AF65-F5344CB8AC3E}">
        <p14:creationId xmlns:p14="http://schemas.microsoft.com/office/powerpoint/2010/main" val="8959927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88029E-AA56-4E46-B9BC-AAEF546DA6A7}" type="datetimeFigureOut">
              <a:rPr lang="en-US" smtClean="0"/>
              <a:t>5/28/18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90CEC5-A6CA-2E4B-BAA5-5285B0617D30}" type="slidenum">
              <a:rPr lang="en-US" smtClean="0"/>
              <a:t>‹#›</a:t>
            </a:fld>
            <a:endParaRPr lang="en-US"/>
          </a:p>
        </p:txBody>
      </p:sp>
    </p:spTree>
    <p:extLst>
      <p:ext uri="{BB962C8B-B14F-4D97-AF65-F5344CB8AC3E}">
        <p14:creationId xmlns:p14="http://schemas.microsoft.com/office/powerpoint/2010/main" val="3357326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288029E-AA56-4E46-B9BC-AAEF546DA6A7}" type="datetimeFigureOut">
              <a:rPr lang="en-US" smtClean="0"/>
              <a:t>5/28/18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90CEC5-A6CA-2E4B-BAA5-5285B0617D30}" type="slidenum">
              <a:rPr lang="en-US" smtClean="0"/>
              <a:t>‹#›</a:t>
            </a:fld>
            <a:endParaRPr lang="en-US"/>
          </a:p>
        </p:txBody>
      </p:sp>
    </p:spTree>
    <p:extLst>
      <p:ext uri="{BB962C8B-B14F-4D97-AF65-F5344CB8AC3E}">
        <p14:creationId xmlns:p14="http://schemas.microsoft.com/office/powerpoint/2010/main" val="8657280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288029E-AA56-4E46-B9BC-AAEF546DA6A7}" type="datetimeFigureOut">
              <a:rPr lang="en-US" smtClean="0"/>
              <a:t>5/28/18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190CEC5-A6CA-2E4B-BAA5-5285B0617D30}" type="slidenum">
              <a:rPr lang="en-US" smtClean="0"/>
              <a:t>‹#›</a:t>
            </a:fld>
            <a:endParaRPr lang="en-US"/>
          </a:p>
        </p:txBody>
      </p:sp>
    </p:spTree>
    <p:extLst>
      <p:ext uri="{BB962C8B-B14F-4D97-AF65-F5344CB8AC3E}">
        <p14:creationId xmlns:p14="http://schemas.microsoft.com/office/powerpoint/2010/main" val="39016995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288029E-AA56-4E46-B9BC-AAEF546DA6A7}" type="datetimeFigureOut">
              <a:rPr lang="en-US" smtClean="0"/>
              <a:t>5/28/18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90CEC5-A6CA-2E4B-BAA5-5285B0617D30}" type="slidenum">
              <a:rPr lang="en-US" smtClean="0"/>
              <a:t>‹#›</a:t>
            </a:fld>
            <a:endParaRPr lang="en-US"/>
          </a:p>
        </p:txBody>
      </p:sp>
    </p:spTree>
    <p:extLst>
      <p:ext uri="{BB962C8B-B14F-4D97-AF65-F5344CB8AC3E}">
        <p14:creationId xmlns:p14="http://schemas.microsoft.com/office/powerpoint/2010/main" val="2862057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288029E-AA56-4E46-B9BC-AAEF546DA6A7}" type="datetimeFigureOut">
              <a:rPr lang="en-US" smtClean="0"/>
              <a:t>5/28/18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190CEC5-A6CA-2E4B-BAA5-5285B0617D30}" type="slidenum">
              <a:rPr lang="en-US" smtClean="0"/>
              <a:t>‹#›</a:t>
            </a:fld>
            <a:endParaRPr lang="en-US"/>
          </a:p>
        </p:txBody>
      </p:sp>
    </p:spTree>
    <p:extLst>
      <p:ext uri="{BB962C8B-B14F-4D97-AF65-F5344CB8AC3E}">
        <p14:creationId xmlns:p14="http://schemas.microsoft.com/office/powerpoint/2010/main" val="31691423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288029E-AA56-4E46-B9BC-AAEF546DA6A7}" type="datetimeFigureOut">
              <a:rPr lang="en-US" smtClean="0"/>
              <a:t>5/28/18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190CEC5-A6CA-2E4B-BAA5-5285B0617D30}" type="slidenum">
              <a:rPr lang="en-US" smtClean="0"/>
              <a:t>‹#›</a:t>
            </a:fld>
            <a:endParaRPr lang="en-US"/>
          </a:p>
        </p:txBody>
      </p:sp>
    </p:spTree>
    <p:extLst>
      <p:ext uri="{BB962C8B-B14F-4D97-AF65-F5344CB8AC3E}">
        <p14:creationId xmlns:p14="http://schemas.microsoft.com/office/powerpoint/2010/main" val="35870145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88029E-AA56-4E46-B9BC-AAEF546DA6A7}" type="datetimeFigureOut">
              <a:rPr lang="en-US" smtClean="0"/>
              <a:t>5/28/18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190CEC5-A6CA-2E4B-BAA5-5285B0617D30}" type="slidenum">
              <a:rPr lang="en-US" smtClean="0"/>
              <a:t>‹#›</a:t>
            </a:fld>
            <a:endParaRPr lang="en-US"/>
          </a:p>
        </p:txBody>
      </p:sp>
    </p:spTree>
    <p:extLst>
      <p:ext uri="{BB962C8B-B14F-4D97-AF65-F5344CB8AC3E}">
        <p14:creationId xmlns:p14="http://schemas.microsoft.com/office/powerpoint/2010/main" val="3729000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C288029E-AA56-4E46-B9BC-AAEF546DA6A7}" type="datetimeFigureOut">
              <a:rPr lang="en-US" smtClean="0"/>
              <a:t>5/28/18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90CEC5-A6CA-2E4B-BAA5-5285B0617D30}" type="slidenum">
              <a:rPr lang="en-US" smtClean="0"/>
              <a:t>‹#›</a:t>
            </a:fld>
            <a:endParaRPr lang="en-US"/>
          </a:p>
        </p:txBody>
      </p:sp>
    </p:spTree>
    <p:extLst>
      <p:ext uri="{BB962C8B-B14F-4D97-AF65-F5344CB8AC3E}">
        <p14:creationId xmlns:p14="http://schemas.microsoft.com/office/powerpoint/2010/main" val="33212913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190CEC5-A6CA-2E4B-BAA5-5285B0617D30}" type="slidenum">
              <a:rPr lang="en-US" smtClean="0"/>
              <a:t>‹#›</a:t>
            </a:fld>
            <a:endParaRPr lang="en-US"/>
          </a:p>
        </p:txBody>
      </p:sp>
      <p:sp>
        <p:nvSpPr>
          <p:cNvPr id="5" name="Date Placeholder 4"/>
          <p:cNvSpPr>
            <a:spLocks noGrp="1"/>
          </p:cNvSpPr>
          <p:nvPr>
            <p:ph type="dt" sz="half" idx="10"/>
          </p:nvPr>
        </p:nvSpPr>
        <p:spPr/>
        <p:txBody>
          <a:bodyPr/>
          <a:lstStyle/>
          <a:p>
            <a:fld id="{C288029E-AA56-4E46-B9BC-AAEF546DA6A7}" type="datetimeFigureOut">
              <a:rPr lang="en-US" smtClean="0"/>
              <a:t>5/28/18</a:t>
            </a:fld>
            <a:endParaRPr lang="en-US"/>
          </a:p>
        </p:txBody>
      </p:sp>
    </p:spTree>
    <p:extLst>
      <p:ext uri="{BB962C8B-B14F-4D97-AF65-F5344CB8AC3E}">
        <p14:creationId xmlns:p14="http://schemas.microsoft.com/office/powerpoint/2010/main" val="33713453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288029E-AA56-4E46-B9BC-AAEF546DA6A7}" type="datetimeFigureOut">
              <a:rPr lang="en-US" smtClean="0"/>
              <a:t>5/28/18</a:t>
            </a:fld>
            <a:endParaRPr 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B190CEC5-A6CA-2E4B-BAA5-5285B0617D30}" type="slidenum">
              <a:rPr lang="en-US" smtClean="0"/>
              <a:t>‹#›</a:t>
            </a:fld>
            <a:endParaRPr lang="en-US"/>
          </a:p>
        </p:txBody>
      </p:sp>
    </p:spTree>
    <p:extLst>
      <p:ext uri="{BB962C8B-B14F-4D97-AF65-F5344CB8AC3E}">
        <p14:creationId xmlns:p14="http://schemas.microsoft.com/office/powerpoint/2010/main" val="571204865"/>
      </p:ext>
    </p:extLst>
  </p:cSld>
  <p:clrMap bg1="lt1" tx1="dk1" bg2="lt2" tx2="dk2" accent1="accent1" accent2="accent2" accent3="accent3" accent4="accent4" accent5="accent5" accent6="accent6" hlink="hlink" folHlink="folHlink"/>
  <p:sldLayoutIdLst>
    <p:sldLayoutId id="2147483933" r:id="rId1"/>
    <p:sldLayoutId id="2147483934" r:id="rId2"/>
    <p:sldLayoutId id="2147483935" r:id="rId3"/>
    <p:sldLayoutId id="2147483936" r:id="rId4"/>
    <p:sldLayoutId id="2147483937" r:id="rId5"/>
    <p:sldLayoutId id="2147483938" r:id="rId6"/>
    <p:sldLayoutId id="2147483939" r:id="rId7"/>
    <p:sldLayoutId id="2147483940" r:id="rId8"/>
    <p:sldLayoutId id="2147483941" r:id="rId9"/>
    <p:sldLayoutId id="2147483942" r:id="rId10"/>
    <p:sldLayoutId id="2147483943" r:id="rId11"/>
    <p:sldLayoutId id="2147483944" r:id="rId12"/>
    <p:sldLayoutId id="2147483945" r:id="rId13"/>
    <p:sldLayoutId id="2147483946" r:id="rId14"/>
    <p:sldLayoutId id="2147483947" r:id="rId15"/>
    <p:sldLayoutId id="2147483948"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jpg"/><Relationship Id="rId2" Type="http://schemas.openxmlformats.org/officeDocument/2006/relationships/image" Target="../media/image16.jpg"/><Relationship Id="rId1" Type="http://schemas.openxmlformats.org/officeDocument/2006/relationships/slideLayout" Target="../slideLayouts/slideLayout2.xml"/><Relationship Id="rId6" Type="http://schemas.openxmlformats.org/officeDocument/2006/relationships/image" Target="../media/image20.jpg"/><Relationship Id="rId5" Type="http://schemas.openxmlformats.org/officeDocument/2006/relationships/image" Target="../media/image19.jpg"/><Relationship Id="rId4" Type="http://schemas.openxmlformats.org/officeDocument/2006/relationships/image" Target="../media/image18.jpg"/></Relationships>
</file>

<file path=ppt/slides/_rels/slide1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 Id="rId6" Type="http://schemas.openxmlformats.org/officeDocument/2006/relationships/image" Target="../media/image26.jpg"/><Relationship Id="rId5" Type="http://schemas.openxmlformats.org/officeDocument/2006/relationships/image" Target="../media/image25.jpg"/><Relationship Id="rId4" Type="http://schemas.openxmlformats.org/officeDocument/2006/relationships/image" Target="../media/image24.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tiff"/><Relationship Id="rId1" Type="http://schemas.openxmlformats.org/officeDocument/2006/relationships/slideLayout" Target="../slideLayouts/slideLayout2.xml"/><Relationship Id="rId4" Type="http://schemas.openxmlformats.org/officeDocument/2006/relationships/image" Target="../media/image3.tiff"/></Relationships>
</file>

<file path=ppt/slides/_rels/slide4.xml.rels><?xml version="1.0" encoding="UTF-8" standalone="yes"?>
<Relationships xmlns="http://schemas.openxmlformats.org/package/2006/relationships"><Relationship Id="rId3" Type="http://schemas.openxmlformats.org/officeDocument/2006/relationships/image" Target="http://archigram.westminster.ac.uk/img/prj_thumbs/449_medium.jpg" TargetMode="External"/><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https://beta.techcrunch.com/wp-content/uploads/2017/05/screen-shot-2017-05-11-at-7-39-34-am.png" TargetMode="External"/><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http://wallstreetpit.com/wp-content/uploads/2016/04/sensor-synthetic.jpg" TargetMode="Externa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7" Type="http://schemas.openxmlformats.org/officeDocument/2006/relationships/image" Target="../media/image15.jp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jpg"/><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94948-B2C9-404E-B6C5-08189FEF860D}"/>
              </a:ext>
            </a:extLst>
          </p:cNvPr>
          <p:cNvSpPr>
            <a:spLocks noGrp="1"/>
          </p:cNvSpPr>
          <p:nvPr>
            <p:ph type="ctrTitle"/>
          </p:nvPr>
        </p:nvSpPr>
        <p:spPr/>
        <p:txBody>
          <a:bodyPr/>
          <a:lstStyle/>
          <a:p>
            <a:r>
              <a:rPr lang="en-US" dirty="0"/>
              <a:t>Water Tracker</a:t>
            </a:r>
          </a:p>
        </p:txBody>
      </p:sp>
      <p:sp>
        <p:nvSpPr>
          <p:cNvPr id="3" name="Subtitle 2">
            <a:extLst>
              <a:ext uri="{FF2B5EF4-FFF2-40B4-BE49-F238E27FC236}">
                <a16:creationId xmlns:a16="http://schemas.microsoft.com/office/drawing/2014/main" id="{118BA3FC-FCC6-264A-BEF5-21E617E9D528}"/>
              </a:ext>
            </a:extLst>
          </p:cNvPr>
          <p:cNvSpPr>
            <a:spLocks noGrp="1"/>
          </p:cNvSpPr>
          <p:nvPr>
            <p:ph type="subTitle" idx="1"/>
          </p:nvPr>
        </p:nvSpPr>
        <p:spPr/>
        <p:txBody>
          <a:bodyPr>
            <a:normAutofit/>
          </a:bodyPr>
          <a:lstStyle/>
          <a:p>
            <a:r>
              <a:rPr lang="en-US" dirty="0"/>
              <a:t>Exploring the combination of live data, art, Internet of things and how this can be used to highlight the environmental impact of housing and waste of finite resources</a:t>
            </a:r>
          </a:p>
          <a:p>
            <a:endParaRPr lang="en-US" dirty="0"/>
          </a:p>
        </p:txBody>
      </p:sp>
    </p:spTree>
    <p:extLst>
      <p:ext uri="{BB962C8B-B14F-4D97-AF65-F5344CB8AC3E}">
        <p14:creationId xmlns:p14="http://schemas.microsoft.com/office/powerpoint/2010/main" val="6124482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C19F4-5067-8E4C-972B-B3810E926F06}"/>
              </a:ext>
            </a:extLst>
          </p:cNvPr>
          <p:cNvSpPr>
            <a:spLocks noGrp="1"/>
          </p:cNvSpPr>
          <p:nvPr>
            <p:ph type="title"/>
          </p:nvPr>
        </p:nvSpPr>
        <p:spPr/>
        <p:txBody>
          <a:bodyPr/>
          <a:lstStyle/>
          <a:p>
            <a:r>
              <a:rPr lang="en-US" dirty="0"/>
              <a:t>Project Build</a:t>
            </a:r>
          </a:p>
        </p:txBody>
      </p:sp>
      <p:pic>
        <p:nvPicPr>
          <p:cNvPr id="5" name="Picture 4">
            <a:extLst>
              <a:ext uri="{FF2B5EF4-FFF2-40B4-BE49-F238E27FC236}">
                <a16:creationId xmlns:a16="http://schemas.microsoft.com/office/drawing/2014/main" id="{10B1DA07-52EE-6F43-8D52-BB6AE58403FA}"/>
              </a:ext>
            </a:extLst>
          </p:cNvPr>
          <p:cNvPicPr>
            <a:picLocks noChangeAspect="1"/>
          </p:cNvPicPr>
          <p:nvPr/>
        </p:nvPicPr>
        <p:blipFill rotWithShape="1">
          <a:blip r:embed="rId2"/>
          <a:srcRect t="22940" r="-351" b="7974"/>
          <a:stretch/>
        </p:blipFill>
        <p:spPr>
          <a:xfrm rot="21600000">
            <a:off x="170748" y="1648335"/>
            <a:ext cx="3810943" cy="1967696"/>
          </a:xfrm>
          <a:prstGeom prst="rect">
            <a:avLst/>
          </a:prstGeom>
        </p:spPr>
      </p:pic>
      <p:sp>
        <p:nvSpPr>
          <p:cNvPr id="6" name="TextBox 5">
            <a:extLst>
              <a:ext uri="{FF2B5EF4-FFF2-40B4-BE49-F238E27FC236}">
                <a16:creationId xmlns:a16="http://schemas.microsoft.com/office/drawing/2014/main" id="{0FE9979E-B5B2-E34C-B227-B764F6DE89E4}"/>
              </a:ext>
            </a:extLst>
          </p:cNvPr>
          <p:cNvSpPr txBox="1"/>
          <p:nvPr/>
        </p:nvSpPr>
        <p:spPr>
          <a:xfrm>
            <a:off x="677334" y="1270000"/>
            <a:ext cx="502061" cy="369332"/>
          </a:xfrm>
          <a:prstGeom prst="rect">
            <a:avLst/>
          </a:prstGeom>
          <a:noFill/>
        </p:spPr>
        <p:txBody>
          <a:bodyPr wrap="none" rtlCol="0">
            <a:spAutoFit/>
          </a:bodyPr>
          <a:lstStyle/>
          <a:p>
            <a:r>
              <a:rPr lang="en-US" dirty="0"/>
              <a:t>Art</a:t>
            </a:r>
          </a:p>
        </p:txBody>
      </p:sp>
      <p:pic>
        <p:nvPicPr>
          <p:cNvPr id="8" name="Picture 7">
            <a:extLst>
              <a:ext uri="{FF2B5EF4-FFF2-40B4-BE49-F238E27FC236}">
                <a16:creationId xmlns:a16="http://schemas.microsoft.com/office/drawing/2014/main" id="{8656439A-EE1F-574B-A551-D703E1652E8A}"/>
              </a:ext>
            </a:extLst>
          </p:cNvPr>
          <p:cNvPicPr>
            <a:picLocks noChangeAspect="1"/>
          </p:cNvPicPr>
          <p:nvPr/>
        </p:nvPicPr>
        <p:blipFill>
          <a:blip r:embed="rId3"/>
          <a:stretch>
            <a:fillRect/>
          </a:stretch>
        </p:blipFill>
        <p:spPr>
          <a:xfrm>
            <a:off x="4171944" y="462987"/>
            <a:ext cx="3484114" cy="2008205"/>
          </a:xfrm>
          <a:prstGeom prst="rect">
            <a:avLst/>
          </a:prstGeom>
        </p:spPr>
      </p:pic>
      <p:pic>
        <p:nvPicPr>
          <p:cNvPr id="10" name="Picture 9">
            <a:extLst>
              <a:ext uri="{FF2B5EF4-FFF2-40B4-BE49-F238E27FC236}">
                <a16:creationId xmlns:a16="http://schemas.microsoft.com/office/drawing/2014/main" id="{F6078886-9C98-D94A-B9FA-C7A7C460DC27}"/>
              </a:ext>
            </a:extLst>
          </p:cNvPr>
          <p:cNvPicPr>
            <a:picLocks noChangeAspect="1"/>
          </p:cNvPicPr>
          <p:nvPr/>
        </p:nvPicPr>
        <p:blipFill>
          <a:blip r:embed="rId4"/>
          <a:stretch>
            <a:fillRect/>
          </a:stretch>
        </p:blipFill>
        <p:spPr>
          <a:xfrm>
            <a:off x="7978837" y="936263"/>
            <a:ext cx="3827341" cy="2870506"/>
          </a:xfrm>
          <a:prstGeom prst="rect">
            <a:avLst/>
          </a:prstGeom>
        </p:spPr>
      </p:pic>
      <p:pic>
        <p:nvPicPr>
          <p:cNvPr id="12" name="Picture 11">
            <a:extLst>
              <a:ext uri="{FF2B5EF4-FFF2-40B4-BE49-F238E27FC236}">
                <a16:creationId xmlns:a16="http://schemas.microsoft.com/office/drawing/2014/main" id="{B8FD9AD0-639C-7041-9B72-11FE78335415}"/>
              </a:ext>
            </a:extLst>
          </p:cNvPr>
          <p:cNvPicPr>
            <a:picLocks noChangeAspect="1"/>
          </p:cNvPicPr>
          <p:nvPr/>
        </p:nvPicPr>
        <p:blipFill>
          <a:blip r:embed="rId5"/>
          <a:stretch>
            <a:fillRect/>
          </a:stretch>
        </p:blipFill>
        <p:spPr>
          <a:xfrm rot="21600000">
            <a:off x="453597" y="3831662"/>
            <a:ext cx="3718347" cy="2788760"/>
          </a:xfrm>
          <a:prstGeom prst="rect">
            <a:avLst/>
          </a:prstGeom>
        </p:spPr>
      </p:pic>
      <p:pic>
        <p:nvPicPr>
          <p:cNvPr id="14" name="Picture 13">
            <a:extLst>
              <a:ext uri="{FF2B5EF4-FFF2-40B4-BE49-F238E27FC236}">
                <a16:creationId xmlns:a16="http://schemas.microsoft.com/office/drawing/2014/main" id="{834179C4-4D6B-BA4F-8C4E-56F57B01F0C2}"/>
              </a:ext>
            </a:extLst>
          </p:cNvPr>
          <p:cNvPicPr>
            <a:picLocks noChangeAspect="1"/>
          </p:cNvPicPr>
          <p:nvPr/>
        </p:nvPicPr>
        <p:blipFill>
          <a:blip r:embed="rId6"/>
          <a:stretch>
            <a:fillRect/>
          </a:stretch>
        </p:blipFill>
        <p:spPr>
          <a:xfrm rot="5400000">
            <a:off x="4108862" y="3189509"/>
            <a:ext cx="3742803" cy="2807102"/>
          </a:xfrm>
          <a:prstGeom prst="rect">
            <a:avLst/>
          </a:prstGeom>
        </p:spPr>
      </p:pic>
      <p:pic>
        <p:nvPicPr>
          <p:cNvPr id="16" name="Picture 15">
            <a:extLst>
              <a:ext uri="{FF2B5EF4-FFF2-40B4-BE49-F238E27FC236}">
                <a16:creationId xmlns:a16="http://schemas.microsoft.com/office/drawing/2014/main" id="{084AA198-5547-FD48-B8CA-D7DBCEECA5F9}"/>
              </a:ext>
            </a:extLst>
          </p:cNvPr>
          <p:cNvPicPr>
            <a:picLocks noChangeAspect="1"/>
          </p:cNvPicPr>
          <p:nvPr/>
        </p:nvPicPr>
        <p:blipFill rotWithShape="1">
          <a:blip r:embed="rId7"/>
          <a:srcRect l="4763" t="12092" b="8246"/>
          <a:stretch/>
        </p:blipFill>
        <p:spPr>
          <a:xfrm rot="10800000">
            <a:off x="7656058" y="4098961"/>
            <a:ext cx="4019223" cy="2521462"/>
          </a:xfrm>
          <a:prstGeom prst="rect">
            <a:avLst/>
          </a:prstGeom>
        </p:spPr>
      </p:pic>
    </p:spTree>
    <p:extLst>
      <p:ext uri="{BB962C8B-B14F-4D97-AF65-F5344CB8AC3E}">
        <p14:creationId xmlns:p14="http://schemas.microsoft.com/office/powerpoint/2010/main" val="2032149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696848-1204-9A4B-807B-878314AA6CB6}"/>
              </a:ext>
            </a:extLst>
          </p:cNvPr>
          <p:cNvSpPr>
            <a:spLocks noGrp="1"/>
          </p:cNvSpPr>
          <p:nvPr>
            <p:ph type="title"/>
          </p:nvPr>
        </p:nvSpPr>
        <p:spPr/>
        <p:txBody>
          <a:bodyPr/>
          <a:lstStyle/>
          <a:p>
            <a:r>
              <a:rPr lang="en-US" dirty="0"/>
              <a:t>Project build</a:t>
            </a:r>
          </a:p>
        </p:txBody>
      </p:sp>
      <p:pic>
        <p:nvPicPr>
          <p:cNvPr id="6" name="Content Placeholder 5">
            <a:extLst>
              <a:ext uri="{FF2B5EF4-FFF2-40B4-BE49-F238E27FC236}">
                <a16:creationId xmlns:a16="http://schemas.microsoft.com/office/drawing/2014/main" id="{ABD76301-80D1-CA4E-A975-F3E5E6B4A4A1}"/>
              </a:ext>
            </a:extLst>
          </p:cNvPr>
          <p:cNvPicPr>
            <a:picLocks noGrp="1" noChangeAspect="1"/>
          </p:cNvPicPr>
          <p:nvPr>
            <p:ph idx="1"/>
          </p:nvPr>
        </p:nvPicPr>
        <p:blipFill rotWithShape="1">
          <a:blip r:embed="rId2"/>
          <a:srcRect l="1277" t="10537" r="-414" b="48907"/>
          <a:stretch/>
        </p:blipFill>
        <p:spPr>
          <a:xfrm>
            <a:off x="677334" y="1755141"/>
            <a:ext cx="2997844" cy="2180251"/>
          </a:xfrm>
        </p:spPr>
      </p:pic>
      <p:sp>
        <p:nvSpPr>
          <p:cNvPr id="4" name="TextBox 3">
            <a:extLst>
              <a:ext uri="{FF2B5EF4-FFF2-40B4-BE49-F238E27FC236}">
                <a16:creationId xmlns:a16="http://schemas.microsoft.com/office/drawing/2014/main" id="{7C786A1B-0A88-F940-899A-FC0ADB2C9647}"/>
              </a:ext>
            </a:extLst>
          </p:cNvPr>
          <p:cNvSpPr txBox="1"/>
          <p:nvPr/>
        </p:nvSpPr>
        <p:spPr>
          <a:xfrm>
            <a:off x="677334" y="1270000"/>
            <a:ext cx="768159" cy="369332"/>
          </a:xfrm>
          <a:prstGeom prst="rect">
            <a:avLst/>
          </a:prstGeom>
          <a:noFill/>
        </p:spPr>
        <p:txBody>
          <a:bodyPr wrap="none" rtlCol="0">
            <a:spAutoFit/>
          </a:bodyPr>
          <a:lstStyle/>
          <a:p>
            <a:r>
              <a:rPr lang="en-US" dirty="0"/>
              <a:t>Demo</a:t>
            </a:r>
          </a:p>
        </p:txBody>
      </p:sp>
      <p:pic>
        <p:nvPicPr>
          <p:cNvPr id="10" name="Picture 9">
            <a:extLst>
              <a:ext uri="{FF2B5EF4-FFF2-40B4-BE49-F238E27FC236}">
                <a16:creationId xmlns:a16="http://schemas.microsoft.com/office/drawing/2014/main" id="{E3796C08-15CB-A04B-82B8-76BC1407C6D2}"/>
              </a:ext>
            </a:extLst>
          </p:cNvPr>
          <p:cNvPicPr>
            <a:picLocks noChangeAspect="1"/>
          </p:cNvPicPr>
          <p:nvPr/>
        </p:nvPicPr>
        <p:blipFill rotWithShape="1">
          <a:blip r:embed="rId3"/>
          <a:srcRect l="15739" t="11308" r="21729" b="5485"/>
          <a:stretch/>
        </p:blipFill>
        <p:spPr>
          <a:xfrm>
            <a:off x="4576731" y="609600"/>
            <a:ext cx="2483338" cy="2478311"/>
          </a:xfrm>
          <a:prstGeom prst="rect">
            <a:avLst/>
          </a:prstGeom>
        </p:spPr>
      </p:pic>
      <p:pic>
        <p:nvPicPr>
          <p:cNvPr id="12" name="Picture 11">
            <a:extLst>
              <a:ext uri="{FF2B5EF4-FFF2-40B4-BE49-F238E27FC236}">
                <a16:creationId xmlns:a16="http://schemas.microsoft.com/office/drawing/2014/main" id="{A854949D-2D90-7A41-BE9C-2D469D099E83}"/>
              </a:ext>
            </a:extLst>
          </p:cNvPr>
          <p:cNvPicPr>
            <a:picLocks noChangeAspect="1"/>
          </p:cNvPicPr>
          <p:nvPr/>
        </p:nvPicPr>
        <p:blipFill rotWithShape="1">
          <a:blip r:embed="rId4"/>
          <a:srcRect l="26427" t="20864" r="31041" b="11350"/>
          <a:stretch/>
        </p:blipFill>
        <p:spPr>
          <a:xfrm>
            <a:off x="7961622" y="1101990"/>
            <a:ext cx="2916820" cy="3486552"/>
          </a:xfrm>
          <a:prstGeom prst="rect">
            <a:avLst/>
          </a:prstGeom>
        </p:spPr>
      </p:pic>
      <p:pic>
        <p:nvPicPr>
          <p:cNvPr id="14" name="Picture 13">
            <a:extLst>
              <a:ext uri="{FF2B5EF4-FFF2-40B4-BE49-F238E27FC236}">
                <a16:creationId xmlns:a16="http://schemas.microsoft.com/office/drawing/2014/main" id="{71D43999-AF33-6E46-8F45-CB2BDF1D5A34}"/>
              </a:ext>
            </a:extLst>
          </p:cNvPr>
          <p:cNvPicPr>
            <a:picLocks noChangeAspect="1"/>
          </p:cNvPicPr>
          <p:nvPr/>
        </p:nvPicPr>
        <p:blipFill rotWithShape="1">
          <a:blip r:embed="rId5"/>
          <a:srcRect l="22448" t="12827" r="25021" b="5823"/>
          <a:stretch/>
        </p:blipFill>
        <p:spPr>
          <a:xfrm>
            <a:off x="1061413" y="4096152"/>
            <a:ext cx="2176041" cy="2527353"/>
          </a:xfrm>
          <a:prstGeom prst="rect">
            <a:avLst/>
          </a:prstGeom>
        </p:spPr>
      </p:pic>
      <p:pic>
        <p:nvPicPr>
          <p:cNvPr id="16" name="Picture 15">
            <a:extLst>
              <a:ext uri="{FF2B5EF4-FFF2-40B4-BE49-F238E27FC236}">
                <a16:creationId xmlns:a16="http://schemas.microsoft.com/office/drawing/2014/main" id="{C686F8B9-6B13-E840-9748-410AEF990DAE}"/>
              </a:ext>
            </a:extLst>
          </p:cNvPr>
          <p:cNvPicPr>
            <a:picLocks noChangeAspect="1"/>
          </p:cNvPicPr>
          <p:nvPr/>
        </p:nvPicPr>
        <p:blipFill>
          <a:blip r:embed="rId6"/>
          <a:stretch>
            <a:fillRect/>
          </a:stretch>
        </p:blipFill>
        <p:spPr>
          <a:xfrm>
            <a:off x="4280968" y="3831220"/>
            <a:ext cx="3074864" cy="2306148"/>
          </a:xfrm>
          <a:prstGeom prst="rect">
            <a:avLst/>
          </a:prstGeom>
        </p:spPr>
      </p:pic>
    </p:spTree>
    <p:extLst>
      <p:ext uri="{BB962C8B-B14F-4D97-AF65-F5344CB8AC3E}">
        <p14:creationId xmlns:p14="http://schemas.microsoft.com/office/powerpoint/2010/main" val="2202761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5AE69F-9F44-D24D-B139-3EDA71E58E32}"/>
              </a:ext>
            </a:extLst>
          </p:cNvPr>
          <p:cNvSpPr>
            <a:spLocks noGrp="1"/>
          </p:cNvSpPr>
          <p:nvPr>
            <p:ph type="title"/>
          </p:nvPr>
        </p:nvSpPr>
        <p:spPr/>
        <p:txBody>
          <a:bodyPr/>
          <a:lstStyle/>
          <a:p>
            <a:r>
              <a:rPr lang="en-US" dirty="0"/>
              <a:t>Reflection</a:t>
            </a:r>
          </a:p>
        </p:txBody>
      </p:sp>
      <p:sp>
        <p:nvSpPr>
          <p:cNvPr id="3" name="Content Placeholder 2">
            <a:extLst>
              <a:ext uri="{FF2B5EF4-FFF2-40B4-BE49-F238E27FC236}">
                <a16:creationId xmlns:a16="http://schemas.microsoft.com/office/drawing/2014/main" id="{07F13993-5A91-7248-A7DC-52AF4C7E0D62}"/>
              </a:ext>
            </a:extLst>
          </p:cNvPr>
          <p:cNvSpPr>
            <a:spLocks noGrp="1"/>
          </p:cNvSpPr>
          <p:nvPr>
            <p:ph idx="1"/>
          </p:nvPr>
        </p:nvSpPr>
        <p:spPr>
          <a:xfrm>
            <a:off x="677333" y="1270000"/>
            <a:ext cx="10249168" cy="5373868"/>
          </a:xfrm>
        </p:spPr>
        <p:txBody>
          <a:bodyPr>
            <a:normAutofit fontScale="85000" lnSpcReduction="20000"/>
          </a:bodyPr>
          <a:lstStyle/>
          <a:p>
            <a:r>
              <a:rPr lang="en-US" dirty="0"/>
              <a:t>Cons</a:t>
            </a:r>
            <a:br>
              <a:rPr lang="en-US" dirty="0"/>
            </a:br>
            <a:r>
              <a:rPr lang="en-US" dirty="0"/>
              <a:t>I wasn’t able to get a case 3D printed, the attempts all failed.</a:t>
            </a:r>
            <a:br>
              <a:rPr lang="en-US" dirty="0"/>
            </a:br>
            <a:br>
              <a:rPr lang="en-US" dirty="0"/>
            </a:br>
            <a:r>
              <a:rPr lang="en-US" dirty="0"/>
              <a:t>The Tag turned out much larger that I had liked, the size currently of the prototype affects the use of certain tap too much.</a:t>
            </a:r>
            <a:br>
              <a:rPr lang="en-US" dirty="0"/>
            </a:br>
            <a:br>
              <a:rPr lang="en-US" dirty="0"/>
            </a:br>
            <a:r>
              <a:rPr lang="en-US" dirty="0"/>
              <a:t>To charge the battery the it has to be completely removed from the tag, this is also necessary to start and stop the device.</a:t>
            </a:r>
            <a:br>
              <a:rPr lang="en-US" dirty="0"/>
            </a:br>
            <a:br>
              <a:rPr lang="en-US" dirty="0"/>
            </a:br>
            <a:r>
              <a:rPr lang="en-US" dirty="0"/>
              <a:t>The material used to frost the glass on the art prevented the adhesion of the wood pieces, so I had to stick to the opposite side losing some of the effect I was after.</a:t>
            </a:r>
            <a:br>
              <a:rPr lang="en-US" dirty="0"/>
            </a:br>
            <a:br>
              <a:rPr lang="en-US" dirty="0"/>
            </a:br>
            <a:r>
              <a:rPr lang="en-US" dirty="0"/>
              <a:t>There needs to be a better way to connect the device to the tap, currently the prototype is taped on.</a:t>
            </a:r>
          </a:p>
          <a:p>
            <a:pPr marL="0" indent="0">
              <a:buNone/>
            </a:pPr>
            <a:endParaRPr lang="en-US" dirty="0"/>
          </a:p>
          <a:p>
            <a:r>
              <a:rPr lang="en-US" dirty="0"/>
              <a:t>Pros</a:t>
            </a:r>
            <a:br>
              <a:rPr lang="en-US" dirty="0"/>
            </a:br>
            <a:r>
              <a:rPr lang="en-US" dirty="0"/>
              <a:t>Managed to miniaturize the tag as much as possible, using custom wiring and clever placement and use of components.</a:t>
            </a:r>
            <a:br>
              <a:rPr lang="en-US" dirty="0"/>
            </a:br>
            <a:br>
              <a:rPr lang="en-US" dirty="0"/>
            </a:br>
            <a:r>
              <a:rPr lang="en-US" dirty="0"/>
              <a:t>Managed to use LiPo battery technologies for longer life and better performance as well as reducing size.</a:t>
            </a:r>
            <a:br>
              <a:rPr lang="en-US" dirty="0"/>
            </a:br>
            <a:br>
              <a:rPr lang="en-US" dirty="0"/>
            </a:br>
            <a:r>
              <a:rPr lang="en-US" dirty="0"/>
              <a:t>The tag has mode selection and will work with a number of different taps.</a:t>
            </a:r>
            <a:br>
              <a:rPr lang="en-US" dirty="0"/>
            </a:br>
            <a:br>
              <a:rPr lang="en-US" dirty="0"/>
            </a:br>
            <a:r>
              <a:rPr lang="en-US" dirty="0"/>
              <a:t>The laser etching turned out great and adds greatly to the effect I am trying to create.</a:t>
            </a:r>
            <a:br>
              <a:rPr lang="en-US" dirty="0"/>
            </a:br>
            <a:br>
              <a:rPr lang="en-US" dirty="0"/>
            </a:br>
            <a:r>
              <a:rPr lang="en-US" dirty="0"/>
              <a:t>A good mixture of technologies, skills and techniques (wood working, electronics, programming </a:t>
            </a:r>
            <a:r>
              <a:rPr lang="en-US" dirty="0" err="1"/>
              <a:t>etc</a:t>
            </a:r>
            <a:r>
              <a:rPr lang="en-US" dirty="0"/>
              <a:t>).</a:t>
            </a:r>
          </a:p>
          <a:p>
            <a:pPr marL="0" indent="0">
              <a:buNone/>
            </a:pPr>
            <a:endParaRPr lang="en-US" dirty="0"/>
          </a:p>
        </p:txBody>
      </p:sp>
    </p:spTree>
    <p:extLst>
      <p:ext uri="{BB962C8B-B14F-4D97-AF65-F5344CB8AC3E}">
        <p14:creationId xmlns:p14="http://schemas.microsoft.com/office/powerpoint/2010/main" val="2056905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5815F-828A-E246-B434-3DF9F4F4A83C}"/>
              </a:ext>
            </a:extLst>
          </p:cNvPr>
          <p:cNvSpPr>
            <a:spLocks noGrp="1"/>
          </p:cNvSpPr>
          <p:nvPr>
            <p:ph type="title"/>
          </p:nvPr>
        </p:nvSpPr>
        <p:spPr/>
        <p:txBody>
          <a:bodyPr/>
          <a:lstStyle/>
          <a:p>
            <a:r>
              <a:rPr lang="en-US" dirty="0"/>
              <a:t>Reflection</a:t>
            </a:r>
          </a:p>
        </p:txBody>
      </p:sp>
      <p:sp>
        <p:nvSpPr>
          <p:cNvPr id="3" name="Content Placeholder 2">
            <a:extLst>
              <a:ext uri="{FF2B5EF4-FFF2-40B4-BE49-F238E27FC236}">
                <a16:creationId xmlns:a16="http://schemas.microsoft.com/office/drawing/2014/main" id="{29455BA0-9E51-8848-A7CA-AB93AF4CC2C2}"/>
              </a:ext>
            </a:extLst>
          </p:cNvPr>
          <p:cNvSpPr>
            <a:spLocks noGrp="1"/>
          </p:cNvSpPr>
          <p:nvPr>
            <p:ph idx="1"/>
          </p:nvPr>
        </p:nvSpPr>
        <p:spPr>
          <a:xfrm>
            <a:off x="677333" y="1270000"/>
            <a:ext cx="8721309" cy="5362294"/>
          </a:xfrm>
        </p:spPr>
        <p:txBody>
          <a:bodyPr>
            <a:normAutofit fontScale="92500" lnSpcReduction="20000"/>
          </a:bodyPr>
          <a:lstStyle/>
          <a:p>
            <a:r>
              <a:rPr lang="en-US" dirty="0"/>
              <a:t>Future Developments</a:t>
            </a:r>
          </a:p>
          <a:p>
            <a:pPr marL="0" indent="0">
              <a:buNone/>
            </a:pPr>
            <a:r>
              <a:rPr lang="en-US" dirty="0"/>
              <a:t>Make the tag even smaller, this would require custom components and circuit boards specific for the task.</a:t>
            </a:r>
          </a:p>
          <a:p>
            <a:pPr marL="0" indent="0">
              <a:buNone/>
            </a:pPr>
            <a:r>
              <a:rPr lang="en-US" dirty="0"/>
              <a:t>Make different style cases interchangeable so they can be swapped out to the one that best fits the tap style and doesn’t affect affordance. </a:t>
            </a:r>
          </a:p>
          <a:p>
            <a:pPr marL="0" indent="0">
              <a:buNone/>
            </a:pPr>
            <a:r>
              <a:rPr lang="en-US" dirty="0"/>
              <a:t>Host the Node.js handler scripts and broker on a server so it can all run independently of my machine.</a:t>
            </a:r>
          </a:p>
          <a:p>
            <a:pPr marL="0" indent="0">
              <a:buNone/>
            </a:pPr>
            <a:r>
              <a:rPr lang="en-US" dirty="0"/>
              <a:t>Find a better battery that is smaller and longer lasting.</a:t>
            </a:r>
          </a:p>
          <a:p>
            <a:pPr marL="0" indent="0">
              <a:buNone/>
            </a:pPr>
            <a:r>
              <a:rPr lang="en-US" dirty="0"/>
              <a:t>Add a recharging circuit to the tag, so the battery doesn’t have to be removed to charge.</a:t>
            </a:r>
          </a:p>
          <a:p>
            <a:pPr marL="0" indent="0">
              <a:buNone/>
            </a:pPr>
            <a:r>
              <a:rPr lang="en-US" dirty="0"/>
              <a:t>Continue to change the led program to look more like water and be effected by more variables (speed, brightness etc.).</a:t>
            </a:r>
          </a:p>
          <a:p>
            <a:pPr marL="0" indent="0">
              <a:buNone/>
            </a:pPr>
            <a:r>
              <a:rPr lang="en-US" dirty="0"/>
              <a:t>I would like to create an experiment where I place the tags on the taps without the art installed for a month after which the art is installed for another month and compare the results to see if the art does have an effect of people behavior.</a:t>
            </a:r>
          </a:p>
          <a:p>
            <a:pPr marL="0" indent="0">
              <a:buNone/>
            </a:pPr>
            <a:r>
              <a:rPr lang="en-US" dirty="0"/>
              <a:t>Create other tags suitable for different water sources (toilets, showers, washing machines etc.).</a:t>
            </a:r>
            <a:br>
              <a:rPr lang="en-US" dirty="0"/>
            </a:br>
            <a:br>
              <a:rPr lang="en-US" dirty="0"/>
            </a:br>
            <a:endParaRPr lang="en-US" dirty="0"/>
          </a:p>
        </p:txBody>
      </p:sp>
    </p:spTree>
    <p:extLst>
      <p:ext uri="{BB962C8B-B14F-4D97-AF65-F5344CB8AC3E}">
        <p14:creationId xmlns:p14="http://schemas.microsoft.com/office/powerpoint/2010/main" val="3501475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BF95D-0036-954B-AF8D-6BA0BB242AE7}"/>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99D7CB5E-97EB-7840-9CCE-27F53CDCEC17}"/>
              </a:ext>
            </a:extLst>
          </p:cNvPr>
          <p:cNvSpPr>
            <a:spLocks noGrp="1"/>
          </p:cNvSpPr>
          <p:nvPr>
            <p:ph idx="1"/>
          </p:nvPr>
        </p:nvSpPr>
        <p:spPr/>
        <p:txBody>
          <a:bodyPr/>
          <a:lstStyle/>
          <a:p>
            <a:pPr marL="0" indent="0">
              <a:buNone/>
            </a:pPr>
            <a:r>
              <a:rPr lang="en-US" dirty="0"/>
              <a:t>Overall I am pleased with the outcome of the project, I feel that I have managed to combine the internet of things into art and live data to achieve a system that can reliably read water usage without the need of any complicated installation, and have combined this data into an interesting live art piece that could fit within the home environment and that I believe will help people to realise that water is a finite resource that we are overusing and help them to make a conscious effort to waste less resources.</a:t>
            </a:r>
          </a:p>
          <a:p>
            <a:pPr marL="0" indent="0">
              <a:buNone/>
            </a:pPr>
            <a:br>
              <a:rPr lang="en-US" dirty="0"/>
            </a:br>
            <a:endParaRPr lang="en-US" dirty="0"/>
          </a:p>
        </p:txBody>
      </p:sp>
    </p:spTree>
    <p:extLst>
      <p:ext uri="{BB962C8B-B14F-4D97-AF65-F5344CB8AC3E}">
        <p14:creationId xmlns:p14="http://schemas.microsoft.com/office/powerpoint/2010/main" val="671850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137FA5-FA43-114E-A5C4-756F2EDCE1D8}"/>
              </a:ext>
            </a:extLst>
          </p:cNvPr>
          <p:cNvSpPr>
            <a:spLocks noGrp="1"/>
          </p:cNvSpPr>
          <p:nvPr>
            <p:ph type="title"/>
          </p:nvPr>
        </p:nvSpPr>
        <p:spPr/>
        <p:txBody>
          <a:bodyPr/>
          <a:lstStyle/>
          <a:p>
            <a:r>
              <a:rPr lang="en-US" dirty="0"/>
              <a:t>Introduction </a:t>
            </a:r>
          </a:p>
        </p:txBody>
      </p:sp>
      <p:sp>
        <p:nvSpPr>
          <p:cNvPr id="3" name="Content Placeholder 2">
            <a:extLst>
              <a:ext uri="{FF2B5EF4-FFF2-40B4-BE49-F238E27FC236}">
                <a16:creationId xmlns:a16="http://schemas.microsoft.com/office/drawing/2014/main" id="{51033FBD-EF6E-F745-9F2C-4C405A9BA334}"/>
              </a:ext>
            </a:extLst>
          </p:cNvPr>
          <p:cNvSpPr>
            <a:spLocks noGrp="1"/>
          </p:cNvSpPr>
          <p:nvPr>
            <p:ph idx="1"/>
          </p:nvPr>
        </p:nvSpPr>
        <p:spPr>
          <a:xfrm>
            <a:off x="8906935" y="5204873"/>
            <a:ext cx="3381710" cy="1653127"/>
          </a:xfrm>
        </p:spPr>
        <p:txBody>
          <a:bodyPr>
            <a:normAutofit/>
          </a:bodyPr>
          <a:lstStyle/>
          <a:p>
            <a:pPr marL="0" indent="0">
              <a:buNone/>
            </a:pPr>
            <a:endParaRPr lang="en-US" dirty="0"/>
          </a:p>
          <a:p>
            <a:endParaRPr lang="en-US" dirty="0"/>
          </a:p>
          <a:p>
            <a:pPr marL="0" indent="0">
              <a:buNone/>
            </a:pPr>
            <a:endParaRPr lang="en-US" dirty="0"/>
          </a:p>
          <a:p>
            <a:endParaRPr lang="en-US" dirty="0"/>
          </a:p>
        </p:txBody>
      </p:sp>
      <p:sp>
        <p:nvSpPr>
          <p:cNvPr id="4" name="TextBox 3">
            <a:extLst>
              <a:ext uri="{FF2B5EF4-FFF2-40B4-BE49-F238E27FC236}">
                <a16:creationId xmlns:a16="http://schemas.microsoft.com/office/drawing/2014/main" id="{66E3BCC9-4E17-A54E-8DDA-7D8B9E292A5F}"/>
              </a:ext>
            </a:extLst>
          </p:cNvPr>
          <p:cNvSpPr txBox="1"/>
          <p:nvPr/>
        </p:nvSpPr>
        <p:spPr>
          <a:xfrm>
            <a:off x="677334" y="1270000"/>
            <a:ext cx="8596668" cy="923330"/>
          </a:xfrm>
          <a:prstGeom prst="rect">
            <a:avLst/>
          </a:prstGeom>
          <a:noFill/>
        </p:spPr>
        <p:txBody>
          <a:bodyPr wrap="square" rtlCol="0">
            <a:spAutoFit/>
          </a:bodyPr>
          <a:lstStyle/>
          <a:p>
            <a:r>
              <a:rPr lang="en-US" dirty="0">
                <a:solidFill>
                  <a:schemeClr val="accent1"/>
                </a:solidFill>
              </a:rPr>
              <a:t>Hypothesis: </a:t>
            </a:r>
            <a:r>
              <a:rPr lang="en-US" dirty="0"/>
              <a:t>Explore the combination of live data, art, Internet of things and how this can be used to highlight the environmental impact of housing and waste of finite resources.</a:t>
            </a:r>
          </a:p>
        </p:txBody>
      </p:sp>
      <p:sp>
        <p:nvSpPr>
          <p:cNvPr id="6" name="TextBox 5">
            <a:extLst>
              <a:ext uri="{FF2B5EF4-FFF2-40B4-BE49-F238E27FC236}">
                <a16:creationId xmlns:a16="http://schemas.microsoft.com/office/drawing/2014/main" id="{8C5E4613-48EA-6A4D-BC90-391D2F49EFBD}"/>
              </a:ext>
            </a:extLst>
          </p:cNvPr>
          <p:cNvSpPr txBox="1"/>
          <p:nvPr/>
        </p:nvSpPr>
        <p:spPr>
          <a:xfrm>
            <a:off x="677334" y="2406134"/>
            <a:ext cx="8823505" cy="1477328"/>
          </a:xfrm>
          <a:prstGeom prst="rect">
            <a:avLst/>
          </a:prstGeom>
          <a:noFill/>
        </p:spPr>
        <p:txBody>
          <a:bodyPr wrap="square" rtlCol="0">
            <a:spAutoFit/>
          </a:bodyPr>
          <a:lstStyle/>
          <a:p>
            <a:r>
              <a:rPr lang="en-US" dirty="0">
                <a:solidFill>
                  <a:schemeClr val="accent1"/>
                </a:solidFill>
              </a:rPr>
              <a:t>Aims / Objectives: </a:t>
            </a:r>
            <a:r>
              <a:rPr lang="en-GB" dirty="0"/>
              <a:t>Look at how the internet of things can be used to show the importance of resource management within the home environment.</a:t>
            </a:r>
          </a:p>
          <a:p>
            <a:endParaRPr lang="en-GB" dirty="0"/>
          </a:p>
          <a:p>
            <a:r>
              <a:rPr lang="en-GB" dirty="0"/>
              <a:t>Build a resource measurement system based on the consumption of finite resources within the household, accompanied by a live data visual art piece.</a:t>
            </a:r>
            <a:r>
              <a:rPr lang="en-GB" dirty="0">
                <a:effectLst/>
              </a:rPr>
              <a:t> </a:t>
            </a:r>
            <a:endParaRPr lang="en-US" dirty="0">
              <a:solidFill>
                <a:schemeClr val="accent1"/>
              </a:solidFill>
            </a:endParaRPr>
          </a:p>
        </p:txBody>
      </p:sp>
    </p:spTree>
    <p:extLst>
      <p:ext uri="{BB962C8B-B14F-4D97-AF65-F5344CB8AC3E}">
        <p14:creationId xmlns:p14="http://schemas.microsoft.com/office/powerpoint/2010/main" val="3467627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6A3527-E1E1-E84D-AFBB-491425EDAC40}"/>
              </a:ext>
            </a:extLst>
          </p:cNvPr>
          <p:cNvSpPr>
            <a:spLocks noGrp="1"/>
          </p:cNvSpPr>
          <p:nvPr>
            <p:ph type="title"/>
          </p:nvPr>
        </p:nvSpPr>
        <p:spPr/>
        <p:txBody>
          <a:bodyPr/>
          <a:lstStyle/>
          <a:p>
            <a:r>
              <a:rPr lang="en-US" dirty="0"/>
              <a:t>Background</a:t>
            </a:r>
          </a:p>
        </p:txBody>
      </p:sp>
      <p:sp>
        <p:nvSpPr>
          <p:cNvPr id="4" name="TextBox 3">
            <a:extLst>
              <a:ext uri="{FF2B5EF4-FFF2-40B4-BE49-F238E27FC236}">
                <a16:creationId xmlns:a16="http://schemas.microsoft.com/office/drawing/2014/main" id="{78C810FA-F8D1-EE4A-830F-2437496BD127}"/>
              </a:ext>
            </a:extLst>
          </p:cNvPr>
          <p:cNvSpPr txBox="1"/>
          <p:nvPr/>
        </p:nvSpPr>
        <p:spPr>
          <a:xfrm>
            <a:off x="677334" y="1284069"/>
            <a:ext cx="8496300" cy="646331"/>
          </a:xfrm>
          <a:prstGeom prst="rect">
            <a:avLst/>
          </a:prstGeom>
          <a:noFill/>
        </p:spPr>
        <p:txBody>
          <a:bodyPr wrap="none" rtlCol="0">
            <a:spAutoFit/>
          </a:bodyPr>
          <a:lstStyle/>
          <a:p>
            <a:r>
              <a:rPr lang="en-GB" dirty="0"/>
              <a:t>“We need experiences that stir strong feelings of connection. Artists are leading</a:t>
            </a:r>
          </a:p>
          <a:p>
            <a:r>
              <a:rPr lang="en-GB" dirty="0"/>
              <a:t>the way to reconnect methods of analysis and expression” </a:t>
            </a:r>
            <a:endParaRPr lang="en-US" dirty="0"/>
          </a:p>
        </p:txBody>
      </p:sp>
      <p:sp>
        <p:nvSpPr>
          <p:cNvPr id="5" name="TextBox 4">
            <a:extLst>
              <a:ext uri="{FF2B5EF4-FFF2-40B4-BE49-F238E27FC236}">
                <a16:creationId xmlns:a16="http://schemas.microsoft.com/office/drawing/2014/main" id="{3EF61679-5671-9842-9354-2149584EB311}"/>
              </a:ext>
            </a:extLst>
          </p:cNvPr>
          <p:cNvSpPr txBox="1"/>
          <p:nvPr/>
        </p:nvSpPr>
        <p:spPr>
          <a:xfrm>
            <a:off x="6757639" y="1930400"/>
            <a:ext cx="1472647" cy="307777"/>
          </a:xfrm>
          <a:prstGeom prst="rect">
            <a:avLst/>
          </a:prstGeom>
          <a:noFill/>
        </p:spPr>
        <p:txBody>
          <a:bodyPr wrap="none" rtlCol="0">
            <a:spAutoFit/>
          </a:bodyPr>
          <a:lstStyle/>
          <a:p>
            <a:r>
              <a:rPr lang="en-GB" sz="1400" dirty="0"/>
              <a:t>(Roberts, 2015) </a:t>
            </a:r>
            <a:endParaRPr lang="en-US" sz="1400" dirty="0"/>
          </a:p>
        </p:txBody>
      </p:sp>
      <p:sp>
        <p:nvSpPr>
          <p:cNvPr id="6" name="TextBox 5">
            <a:extLst>
              <a:ext uri="{FF2B5EF4-FFF2-40B4-BE49-F238E27FC236}">
                <a16:creationId xmlns:a16="http://schemas.microsoft.com/office/drawing/2014/main" id="{DBFBA9FE-90ED-4D40-A3DF-7FEE853F9910}"/>
              </a:ext>
            </a:extLst>
          </p:cNvPr>
          <p:cNvSpPr txBox="1"/>
          <p:nvPr/>
        </p:nvSpPr>
        <p:spPr>
          <a:xfrm>
            <a:off x="5698274" y="6311590"/>
            <a:ext cx="6579220" cy="677108"/>
          </a:xfrm>
          <a:prstGeom prst="rect">
            <a:avLst/>
          </a:prstGeom>
          <a:noFill/>
        </p:spPr>
        <p:txBody>
          <a:bodyPr wrap="square" rtlCol="0">
            <a:spAutoFit/>
          </a:bodyPr>
          <a:lstStyle/>
          <a:p>
            <a:r>
              <a:rPr lang="en-GB" sz="1000" dirty="0"/>
              <a:t>Roberts, L. (2015). </a:t>
            </a:r>
            <a:r>
              <a:rPr lang="en-GB" sz="1000" i="1" dirty="0"/>
              <a:t>Living data: how art helps us all understand climate change</a:t>
            </a:r>
            <a:r>
              <a:rPr lang="en-GB" sz="1000" dirty="0"/>
              <a:t>. [online] The Conversation. Available</a:t>
            </a:r>
            <a:r>
              <a:rPr lang="en-GB" dirty="0"/>
              <a:t> </a:t>
            </a:r>
            <a:r>
              <a:rPr lang="en-GB" sz="1100" dirty="0"/>
              <a:t>at: </a:t>
            </a:r>
            <a:r>
              <a:rPr lang="en-GB" sz="1000" dirty="0"/>
              <a:t>http://</a:t>
            </a:r>
            <a:r>
              <a:rPr lang="en-GB" sz="1000" dirty="0" err="1"/>
              <a:t>theconversation.com</a:t>
            </a:r>
            <a:r>
              <a:rPr lang="en-GB" sz="1000" dirty="0"/>
              <a:t>/living-data-how-art-helps-us-all-understand-climate-change-36890.</a:t>
            </a:r>
            <a:br>
              <a:rPr lang="en-GB" sz="1000" dirty="0"/>
            </a:br>
            <a:endParaRPr lang="en-US" sz="1000" dirty="0"/>
          </a:p>
        </p:txBody>
      </p:sp>
      <p:pic>
        <p:nvPicPr>
          <p:cNvPr id="7" name="Picture 6">
            <a:extLst>
              <a:ext uri="{FF2B5EF4-FFF2-40B4-BE49-F238E27FC236}">
                <a16:creationId xmlns:a16="http://schemas.microsoft.com/office/drawing/2014/main" id="{B7E84F61-2F80-1B40-8E44-6E6FD6B15918}"/>
              </a:ext>
            </a:extLst>
          </p:cNvPr>
          <p:cNvPicPr>
            <a:picLocks noChangeAspect="1"/>
          </p:cNvPicPr>
          <p:nvPr/>
        </p:nvPicPr>
        <p:blipFill>
          <a:blip r:embed="rId2"/>
          <a:stretch>
            <a:fillRect/>
          </a:stretch>
        </p:blipFill>
        <p:spPr>
          <a:xfrm>
            <a:off x="111828" y="2238177"/>
            <a:ext cx="3582021" cy="3019623"/>
          </a:xfrm>
          <a:prstGeom prst="rect">
            <a:avLst/>
          </a:prstGeom>
        </p:spPr>
      </p:pic>
      <p:pic>
        <p:nvPicPr>
          <p:cNvPr id="8" name="Picture 7">
            <a:extLst>
              <a:ext uri="{FF2B5EF4-FFF2-40B4-BE49-F238E27FC236}">
                <a16:creationId xmlns:a16="http://schemas.microsoft.com/office/drawing/2014/main" id="{5B7B7B7A-B293-F649-B4FA-DF5ECA3A4DED}"/>
              </a:ext>
            </a:extLst>
          </p:cNvPr>
          <p:cNvPicPr>
            <a:picLocks noChangeAspect="1"/>
          </p:cNvPicPr>
          <p:nvPr/>
        </p:nvPicPr>
        <p:blipFill>
          <a:blip r:embed="rId3"/>
          <a:stretch>
            <a:fillRect/>
          </a:stretch>
        </p:blipFill>
        <p:spPr>
          <a:xfrm>
            <a:off x="8917493" y="1842988"/>
            <a:ext cx="2540000" cy="3810000"/>
          </a:xfrm>
          <a:prstGeom prst="rect">
            <a:avLst/>
          </a:prstGeom>
        </p:spPr>
      </p:pic>
      <p:pic>
        <p:nvPicPr>
          <p:cNvPr id="9" name="Picture 8">
            <a:extLst>
              <a:ext uri="{FF2B5EF4-FFF2-40B4-BE49-F238E27FC236}">
                <a16:creationId xmlns:a16="http://schemas.microsoft.com/office/drawing/2014/main" id="{165AA232-6385-CB4A-8F4F-DA1F6D2EED82}"/>
              </a:ext>
            </a:extLst>
          </p:cNvPr>
          <p:cNvPicPr>
            <a:picLocks noChangeAspect="1"/>
          </p:cNvPicPr>
          <p:nvPr/>
        </p:nvPicPr>
        <p:blipFill>
          <a:blip r:embed="rId4"/>
          <a:stretch>
            <a:fillRect/>
          </a:stretch>
        </p:blipFill>
        <p:spPr>
          <a:xfrm>
            <a:off x="3863580" y="2714626"/>
            <a:ext cx="4913780" cy="3267664"/>
          </a:xfrm>
          <a:prstGeom prst="rect">
            <a:avLst/>
          </a:prstGeom>
        </p:spPr>
      </p:pic>
    </p:spTree>
    <p:extLst>
      <p:ext uri="{BB962C8B-B14F-4D97-AF65-F5344CB8AC3E}">
        <p14:creationId xmlns:p14="http://schemas.microsoft.com/office/powerpoint/2010/main" val="15777947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FDEF48-BF3B-7F40-BE27-8A6886DAE7FD}"/>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3A8F3F82-C098-5746-815C-50037215BB94}"/>
              </a:ext>
            </a:extLst>
          </p:cNvPr>
          <p:cNvSpPr>
            <a:spLocks noGrp="1"/>
          </p:cNvSpPr>
          <p:nvPr>
            <p:ph idx="1"/>
          </p:nvPr>
        </p:nvSpPr>
        <p:spPr>
          <a:xfrm>
            <a:off x="677334" y="1270000"/>
            <a:ext cx="8596668" cy="1138663"/>
          </a:xfrm>
        </p:spPr>
        <p:txBody>
          <a:bodyPr>
            <a:normAutofit/>
          </a:bodyPr>
          <a:lstStyle/>
          <a:p>
            <a:r>
              <a:rPr lang="en-GB" dirty="0"/>
              <a:t>One thousand Dreams of Stellavista, short sci-fi story written by J. G. Ballard</a:t>
            </a:r>
          </a:p>
          <a:p>
            <a:r>
              <a:rPr lang="en-GB" dirty="0"/>
              <a:t>Psychotropic House</a:t>
            </a:r>
          </a:p>
        </p:txBody>
      </p:sp>
      <p:sp>
        <p:nvSpPr>
          <p:cNvPr id="5" name="TextBox 4">
            <a:extLst>
              <a:ext uri="{FF2B5EF4-FFF2-40B4-BE49-F238E27FC236}">
                <a16:creationId xmlns:a16="http://schemas.microsoft.com/office/drawing/2014/main" id="{766E3CEC-5190-ED47-B67E-657526393634}"/>
              </a:ext>
            </a:extLst>
          </p:cNvPr>
          <p:cNvSpPr txBox="1"/>
          <p:nvPr/>
        </p:nvSpPr>
        <p:spPr>
          <a:xfrm>
            <a:off x="677334" y="2408663"/>
            <a:ext cx="3233706" cy="646331"/>
          </a:xfrm>
          <a:prstGeom prst="rect">
            <a:avLst/>
          </a:prstGeom>
          <a:noFill/>
        </p:spPr>
        <p:txBody>
          <a:bodyPr wrap="none" rtlCol="0">
            <a:spAutoFit/>
          </a:bodyPr>
          <a:lstStyle/>
          <a:p>
            <a:r>
              <a:rPr lang="en-GB" dirty="0"/>
              <a:t>“it's not just dull, it’s dead”  </a:t>
            </a:r>
            <a:endParaRPr lang="en-US" dirty="0"/>
          </a:p>
          <a:p>
            <a:endParaRPr lang="en-US" dirty="0"/>
          </a:p>
        </p:txBody>
      </p:sp>
      <p:sp>
        <p:nvSpPr>
          <p:cNvPr id="6" name="Rectangle 5">
            <a:extLst>
              <a:ext uri="{FF2B5EF4-FFF2-40B4-BE49-F238E27FC236}">
                <a16:creationId xmlns:a16="http://schemas.microsoft.com/office/drawing/2014/main" id="{C48E79DC-3E07-7D4C-99C2-60BFD4781A37}"/>
              </a:ext>
            </a:extLst>
          </p:cNvPr>
          <p:cNvSpPr/>
          <p:nvPr/>
        </p:nvSpPr>
        <p:spPr>
          <a:xfrm>
            <a:off x="3450692" y="2761286"/>
            <a:ext cx="1412566" cy="307777"/>
          </a:xfrm>
          <a:prstGeom prst="rect">
            <a:avLst/>
          </a:prstGeom>
        </p:spPr>
        <p:txBody>
          <a:bodyPr wrap="none">
            <a:spAutoFit/>
          </a:bodyPr>
          <a:lstStyle/>
          <a:p>
            <a:r>
              <a:rPr lang="en-GB" sz="1400" dirty="0">
                <a:latin typeface="Arial" panose="020B0604020202020204" pitchFamily="34" charset="0"/>
                <a:ea typeface="Times New Roman" panose="02020603050405020304" pitchFamily="18" charset="0"/>
              </a:rPr>
              <a:t>(Ballard, 1992)</a:t>
            </a:r>
            <a:r>
              <a:rPr lang="en-GB" sz="1400" dirty="0">
                <a:effectLst/>
              </a:rPr>
              <a:t> </a:t>
            </a:r>
            <a:endParaRPr lang="en-US" sz="1400" dirty="0"/>
          </a:p>
        </p:txBody>
      </p:sp>
      <p:sp>
        <p:nvSpPr>
          <p:cNvPr id="7" name="Rectangle 6">
            <a:extLst>
              <a:ext uri="{FF2B5EF4-FFF2-40B4-BE49-F238E27FC236}">
                <a16:creationId xmlns:a16="http://schemas.microsoft.com/office/drawing/2014/main" id="{D04E4F38-4D97-CF45-99B5-55059FEB102D}"/>
              </a:ext>
            </a:extLst>
          </p:cNvPr>
          <p:cNvSpPr/>
          <p:nvPr/>
        </p:nvSpPr>
        <p:spPr>
          <a:xfrm>
            <a:off x="9065941" y="6611779"/>
            <a:ext cx="3233578" cy="246221"/>
          </a:xfrm>
          <a:prstGeom prst="rect">
            <a:avLst/>
          </a:prstGeom>
        </p:spPr>
        <p:txBody>
          <a:bodyPr wrap="none">
            <a:spAutoFit/>
          </a:bodyPr>
          <a:lstStyle/>
          <a:p>
            <a:r>
              <a:rPr lang="en-GB" sz="1000" dirty="0">
                <a:solidFill>
                  <a:srgbClr val="000000"/>
                </a:solidFill>
                <a:latin typeface="Arial" panose="020B0604020202020204" pitchFamily="34" charset="0"/>
                <a:ea typeface="Times New Roman" panose="02020603050405020304" pitchFamily="18" charset="0"/>
              </a:rPr>
              <a:t>Ballard, J. (1992). Vermilion sands. London: Phoenix.</a:t>
            </a:r>
            <a:r>
              <a:rPr lang="en-GB" sz="1000" dirty="0">
                <a:effectLst/>
              </a:rPr>
              <a:t> </a:t>
            </a:r>
            <a:endParaRPr lang="en-US" sz="1000" dirty="0"/>
          </a:p>
        </p:txBody>
      </p:sp>
      <p:sp>
        <p:nvSpPr>
          <p:cNvPr id="8" name="Rectangle 2">
            <a:extLst>
              <a:ext uri="{FF2B5EF4-FFF2-40B4-BE49-F238E27FC236}">
                <a16:creationId xmlns:a16="http://schemas.microsoft.com/office/drawing/2014/main" id="{6514D076-D569-2D49-881D-78E6F5EC8FED}"/>
              </a:ext>
            </a:extLst>
          </p:cNvPr>
          <p:cNvSpPr>
            <a:spLocks noChangeArrowheads="1"/>
          </p:cNvSpPr>
          <p:nvPr/>
        </p:nvSpPr>
        <p:spPr bwMode="auto">
          <a:xfrm>
            <a:off x="2456056" y="3421686"/>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049" name="Picture 1" descr="http://archigram.westminster.ac.uk/img/prj_thumbs/449_medium.jpg">
            <a:extLst>
              <a:ext uri="{FF2B5EF4-FFF2-40B4-BE49-F238E27FC236}">
                <a16:creationId xmlns:a16="http://schemas.microsoft.com/office/drawing/2014/main" id="{A52A6D70-2A24-8440-B178-F4500992B162}"/>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677334" y="3276720"/>
            <a:ext cx="5168900" cy="261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79479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4568BF-9B9E-7F40-80EE-8A3072A8BDA7}"/>
              </a:ext>
            </a:extLst>
          </p:cNvPr>
          <p:cNvSpPr>
            <a:spLocks noGrp="1"/>
          </p:cNvSpPr>
          <p:nvPr>
            <p:ph type="title"/>
          </p:nvPr>
        </p:nvSpPr>
        <p:spPr/>
        <p:txBody>
          <a:bodyPr/>
          <a:lstStyle/>
          <a:p>
            <a:r>
              <a:rPr lang="en-US" dirty="0"/>
              <a:t>Background</a:t>
            </a:r>
          </a:p>
        </p:txBody>
      </p:sp>
      <p:sp>
        <p:nvSpPr>
          <p:cNvPr id="5" name="TextBox 4">
            <a:extLst>
              <a:ext uri="{FF2B5EF4-FFF2-40B4-BE49-F238E27FC236}">
                <a16:creationId xmlns:a16="http://schemas.microsoft.com/office/drawing/2014/main" id="{8A259E61-84A1-D64B-A0FA-5B612A00C0A4}"/>
              </a:ext>
            </a:extLst>
          </p:cNvPr>
          <p:cNvSpPr txBox="1"/>
          <p:nvPr/>
        </p:nvSpPr>
        <p:spPr>
          <a:xfrm>
            <a:off x="677334" y="1182030"/>
            <a:ext cx="1890261" cy="369332"/>
          </a:xfrm>
          <a:prstGeom prst="rect">
            <a:avLst/>
          </a:prstGeom>
          <a:noFill/>
        </p:spPr>
        <p:txBody>
          <a:bodyPr wrap="none" rtlCol="0">
            <a:spAutoFit/>
          </a:bodyPr>
          <a:lstStyle/>
          <a:p>
            <a:r>
              <a:rPr lang="en-US" dirty="0"/>
              <a:t>Synthetic Sensor</a:t>
            </a:r>
          </a:p>
        </p:txBody>
      </p:sp>
      <p:sp>
        <p:nvSpPr>
          <p:cNvPr id="6" name="TextBox 5">
            <a:extLst>
              <a:ext uri="{FF2B5EF4-FFF2-40B4-BE49-F238E27FC236}">
                <a16:creationId xmlns:a16="http://schemas.microsoft.com/office/drawing/2014/main" id="{D7421988-4301-FF4D-80C3-EE1C1C71D3C4}"/>
              </a:ext>
            </a:extLst>
          </p:cNvPr>
          <p:cNvSpPr txBox="1"/>
          <p:nvPr/>
        </p:nvSpPr>
        <p:spPr>
          <a:xfrm>
            <a:off x="677334" y="1930400"/>
            <a:ext cx="8285357" cy="646331"/>
          </a:xfrm>
          <a:prstGeom prst="rect">
            <a:avLst/>
          </a:prstGeom>
          <a:noFill/>
        </p:spPr>
        <p:txBody>
          <a:bodyPr wrap="square" rtlCol="0">
            <a:spAutoFit/>
          </a:bodyPr>
          <a:lstStyle/>
          <a:p>
            <a:r>
              <a:rPr lang="en-GB" dirty="0"/>
              <a:t>“A single, highly capable sensor which can indirectly monitor a large context, without direct instrumentation of objects”</a:t>
            </a:r>
            <a:endParaRPr lang="en-US" dirty="0"/>
          </a:p>
        </p:txBody>
      </p:sp>
      <p:sp>
        <p:nvSpPr>
          <p:cNvPr id="7" name="Rectangle 2">
            <a:extLst>
              <a:ext uri="{FF2B5EF4-FFF2-40B4-BE49-F238E27FC236}">
                <a16:creationId xmlns:a16="http://schemas.microsoft.com/office/drawing/2014/main" id="{1ACF8011-AB57-2C43-BBF8-88BFE6D5C62F}"/>
              </a:ext>
            </a:extLst>
          </p:cNvPr>
          <p:cNvSpPr>
            <a:spLocks noChangeArrowheads="1"/>
          </p:cNvSpPr>
          <p:nvPr/>
        </p:nvSpPr>
        <p:spPr bwMode="auto">
          <a:xfrm flipV="1">
            <a:off x="401158" y="4050086"/>
            <a:ext cx="1969321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3073" name="Picture 5" descr="Image result for supersensor">
            <a:extLst>
              <a:ext uri="{FF2B5EF4-FFF2-40B4-BE49-F238E27FC236}">
                <a16:creationId xmlns:a16="http://schemas.microsoft.com/office/drawing/2014/main" id="{6F759260-42C9-6D4F-BBFF-7CF5ADAD61BB}"/>
              </a:ext>
            </a:extLst>
          </p:cNvPr>
          <p:cNvPicPr>
            <a:picLocks noChangeAspect="1" noChangeArrowheads="1"/>
          </p:cNvPicPr>
          <p:nvPr/>
        </p:nvPicPr>
        <p:blipFill>
          <a:blip r:embed="rId2" r:link="rId3">
            <a:extLst>
              <a:ext uri="{28A0092B-C50C-407E-A947-70E740481C1C}">
                <a14:useLocalDpi xmlns:a14="http://schemas.microsoft.com/office/drawing/2010/main" val="0"/>
              </a:ext>
            </a:extLst>
          </a:blip>
          <a:srcRect l="18872"/>
          <a:stretch>
            <a:fillRect/>
          </a:stretch>
        </p:blipFill>
        <p:spPr bwMode="auto">
          <a:xfrm>
            <a:off x="401159" y="2872162"/>
            <a:ext cx="4332872"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a:extLst>
              <a:ext uri="{FF2B5EF4-FFF2-40B4-BE49-F238E27FC236}">
                <a16:creationId xmlns:a16="http://schemas.microsoft.com/office/drawing/2014/main" id="{E60B8674-3C3B-C341-8D17-05F01B40B7BE}"/>
              </a:ext>
            </a:extLst>
          </p:cNvPr>
          <p:cNvSpPr>
            <a:spLocks noChangeArrowheads="1"/>
          </p:cNvSpPr>
          <p:nvPr/>
        </p:nvSpPr>
        <p:spPr bwMode="auto">
          <a:xfrm>
            <a:off x="4857749" y="3105292"/>
            <a:ext cx="17724781"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3075" name="Picture 4" descr="Super Sensor">
            <a:extLst>
              <a:ext uri="{FF2B5EF4-FFF2-40B4-BE49-F238E27FC236}">
                <a16:creationId xmlns:a16="http://schemas.microsoft.com/office/drawing/2014/main" id="{BA0345B6-B69D-9848-936C-78D94CB53693}"/>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4857750" y="3105292"/>
            <a:ext cx="4684714" cy="263389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86BB554F-5F26-A346-BA77-9AC569163AA8}"/>
              </a:ext>
            </a:extLst>
          </p:cNvPr>
          <p:cNvSpPr/>
          <p:nvPr/>
        </p:nvSpPr>
        <p:spPr>
          <a:xfrm>
            <a:off x="5135676" y="2416669"/>
            <a:ext cx="1322798" cy="307777"/>
          </a:xfrm>
          <a:prstGeom prst="rect">
            <a:avLst/>
          </a:prstGeom>
        </p:spPr>
        <p:txBody>
          <a:bodyPr wrap="none">
            <a:spAutoFit/>
          </a:bodyPr>
          <a:lstStyle/>
          <a:p>
            <a:r>
              <a:rPr lang="en-GB" sz="1400" dirty="0">
                <a:latin typeface="Trebuchet MS" panose="020B0703020202090204" pitchFamily="34" charset="0"/>
                <a:ea typeface="Times New Roman" panose="02020603050405020304" pitchFamily="18" charset="0"/>
              </a:rPr>
              <a:t>(Laput, 2018) </a:t>
            </a:r>
            <a:endParaRPr lang="en-US" sz="1400" dirty="0">
              <a:latin typeface="Trebuchet MS" panose="020B0703020202090204" pitchFamily="34" charset="0"/>
            </a:endParaRPr>
          </a:p>
        </p:txBody>
      </p:sp>
      <p:sp>
        <p:nvSpPr>
          <p:cNvPr id="11" name="Rectangle 10">
            <a:extLst>
              <a:ext uri="{FF2B5EF4-FFF2-40B4-BE49-F238E27FC236}">
                <a16:creationId xmlns:a16="http://schemas.microsoft.com/office/drawing/2014/main" id="{AFAECD0F-560C-884F-AAE9-6FE26842C967}"/>
              </a:ext>
            </a:extLst>
          </p:cNvPr>
          <p:cNvSpPr/>
          <p:nvPr/>
        </p:nvSpPr>
        <p:spPr>
          <a:xfrm>
            <a:off x="7358006" y="6438207"/>
            <a:ext cx="4847063" cy="400110"/>
          </a:xfrm>
          <a:prstGeom prst="rect">
            <a:avLst/>
          </a:prstGeom>
        </p:spPr>
        <p:txBody>
          <a:bodyPr wrap="square">
            <a:spAutoFit/>
          </a:bodyPr>
          <a:lstStyle/>
          <a:p>
            <a:r>
              <a:rPr lang="en-GB" sz="1000" dirty="0">
                <a:latin typeface="Arial" panose="020B0604020202020204" pitchFamily="34" charset="0"/>
                <a:ea typeface="Times New Roman" panose="02020603050405020304" pitchFamily="18" charset="0"/>
              </a:rPr>
              <a:t>Laput, G. (</a:t>
            </a:r>
            <a:r>
              <a:rPr lang="en-GB" sz="1000" dirty="0" err="1">
                <a:latin typeface="Arial" panose="020B0604020202020204" pitchFamily="34" charset="0"/>
                <a:ea typeface="Times New Roman" panose="02020603050405020304" pitchFamily="18" charset="0"/>
              </a:rPr>
              <a:t>n,d</a:t>
            </a:r>
            <a:r>
              <a:rPr lang="en-GB" sz="1000" dirty="0">
                <a:latin typeface="Arial" panose="020B0604020202020204" pitchFamily="34" charset="0"/>
                <a:ea typeface="Times New Roman" panose="02020603050405020304" pitchFamily="18" charset="0"/>
              </a:rPr>
              <a:t>). </a:t>
            </a:r>
            <a:r>
              <a:rPr lang="en-GB" sz="1000" dirty="0" err="1">
                <a:latin typeface="Arial" panose="020B0604020202020204" pitchFamily="34" charset="0"/>
                <a:ea typeface="Times New Roman" panose="02020603050405020304" pitchFamily="18" charset="0"/>
              </a:rPr>
              <a:t>Gierad</a:t>
            </a:r>
            <a:r>
              <a:rPr lang="en-GB" sz="1000" dirty="0">
                <a:latin typeface="Arial" panose="020B0604020202020204" pitchFamily="34" charset="0"/>
                <a:ea typeface="Times New Roman" panose="02020603050405020304" pitchFamily="18" charset="0"/>
              </a:rPr>
              <a:t> Laput | Synthetic Sensors. [online] </a:t>
            </a:r>
            <a:r>
              <a:rPr lang="en-GB" sz="1000" dirty="0" err="1">
                <a:latin typeface="Arial" panose="020B0604020202020204" pitchFamily="34" charset="0"/>
                <a:ea typeface="Times New Roman" panose="02020603050405020304" pitchFamily="18" charset="0"/>
              </a:rPr>
              <a:t>Gierad.com</a:t>
            </a:r>
            <a:r>
              <a:rPr lang="en-GB" sz="1000" dirty="0">
                <a:latin typeface="Arial" panose="020B0604020202020204" pitchFamily="34" charset="0"/>
                <a:ea typeface="Times New Roman" panose="02020603050405020304" pitchFamily="18" charset="0"/>
              </a:rPr>
              <a:t>. Available at: http://</a:t>
            </a:r>
            <a:r>
              <a:rPr lang="en-GB" sz="1000" dirty="0" err="1">
                <a:latin typeface="Arial" panose="020B0604020202020204" pitchFamily="34" charset="0"/>
                <a:ea typeface="Times New Roman" panose="02020603050405020304" pitchFamily="18" charset="0"/>
              </a:rPr>
              <a:t>www.gierad.com</a:t>
            </a:r>
            <a:r>
              <a:rPr lang="en-GB" sz="1000" dirty="0">
                <a:latin typeface="Arial" panose="020B0604020202020204" pitchFamily="34" charset="0"/>
                <a:ea typeface="Times New Roman" panose="02020603050405020304" pitchFamily="18" charset="0"/>
              </a:rPr>
              <a:t>/projects/</a:t>
            </a:r>
            <a:r>
              <a:rPr lang="en-GB" sz="1000" dirty="0" err="1">
                <a:latin typeface="Arial" panose="020B0604020202020204" pitchFamily="34" charset="0"/>
                <a:ea typeface="Times New Roman" panose="02020603050405020304" pitchFamily="18" charset="0"/>
              </a:rPr>
              <a:t>supersensor</a:t>
            </a:r>
            <a:r>
              <a:rPr lang="en-GB" sz="1000" dirty="0">
                <a:latin typeface="Arial" panose="020B0604020202020204" pitchFamily="34" charset="0"/>
                <a:ea typeface="Times New Roman" panose="02020603050405020304" pitchFamily="18" charset="0"/>
              </a:rPr>
              <a:t>/.</a:t>
            </a:r>
            <a:r>
              <a:rPr lang="en-GB" sz="1000" dirty="0">
                <a:effectLst/>
              </a:rPr>
              <a:t> </a:t>
            </a:r>
            <a:endParaRPr lang="en-US" sz="1000" dirty="0"/>
          </a:p>
        </p:txBody>
      </p:sp>
    </p:spTree>
    <p:extLst>
      <p:ext uri="{BB962C8B-B14F-4D97-AF65-F5344CB8AC3E}">
        <p14:creationId xmlns:p14="http://schemas.microsoft.com/office/powerpoint/2010/main" val="4042659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3FA97B-3439-CA49-9592-4398C4B10B81}"/>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A26E3C39-2374-D943-B9DE-7B3546115A39}"/>
              </a:ext>
            </a:extLst>
          </p:cNvPr>
          <p:cNvSpPr>
            <a:spLocks noGrp="1"/>
          </p:cNvSpPr>
          <p:nvPr>
            <p:ph idx="1"/>
          </p:nvPr>
        </p:nvSpPr>
        <p:spPr>
          <a:xfrm>
            <a:off x="677334" y="1930399"/>
            <a:ext cx="8596668" cy="3430739"/>
          </a:xfrm>
        </p:spPr>
        <p:txBody>
          <a:bodyPr>
            <a:normAutofit fontScale="85000" lnSpcReduction="20000"/>
          </a:bodyPr>
          <a:lstStyle/>
          <a:p>
            <a:pPr marL="0" indent="0">
              <a:buNone/>
            </a:pPr>
            <a:endParaRPr lang="en-US" dirty="0"/>
          </a:p>
          <a:p>
            <a:r>
              <a:rPr lang="en-US" dirty="0"/>
              <a:t>Started by looking at environmental impact of housing as a whole.</a:t>
            </a:r>
          </a:p>
          <a:p>
            <a:r>
              <a:rPr lang="en-US" dirty="0"/>
              <a:t>Then I had to define what a resource is.</a:t>
            </a:r>
          </a:p>
          <a:p>
            <a:r>
              <a:rPr lang="en-US" dirty="0"/>
              <a:t>Then what are the Resources found in the home?</a:t>
            </a:r>
            <a:br>
              <a:rPr lang="en-US" dirty="0"/>
            </a:br>
            <a:br>
              <a:rPr lang="en-US" dirty="0"/>
            </a:br>
            <a:r>
              <a:rPr lang="en-GB" dirty="0"/>
              <a:t>Electricity</a:t>
            </a:r>
            <a:br>
              <a:rPr lang="en-GB" dirty="0"/>
            </a:br>
            <a:r>
              <a:rPr lang="en-GB" dirty="0"/>
              <a:t>gas </a:t>
            </a:r>
            <a:br>
              <a:rPr lang="en-GB" dirty="0"/>
            </a:br>
            <a:r>
              <a:rPr lang="en-GB" dirty="0"/>
              <a:t>water</a:t>
            </a:r>
            <a:br>
              <a:rPr lang="en-GB" dirty="0"/>
            </a:br>
            <a:r>
              <a:rPr lang="en-GB" dirty="0"/>
              <a:t>Telecoms</a:t>
            </a:r>
            <a:br>
              <a:rPr lang="en-GB" dirty="0"/>
            </a:br>
            <a:r>
              <a:rPr lang="en-GB" dirty="0"/>
              <a:t>TV</a:t>
            </a:r>
            <a:br>
              <a:rPr lang="en-GB" dirty="0"/>
            </a:br>
            <a:r>
              <a:rPr lang="en-GB" dirty="0"/>
              <a:t>Parking</a:t>
            </a:r>
            <a:br>
              <a:rPr lang="en-GB" dirty="0"/>
            </a:br>
            <a:r>
              <a:rPr lang="en-GB" dirty="0"/>
              <a:t>Data</a:t>
            </a:r>
            <a:br>
              <a:rPr lang="en-GB" dirty="0"/>
            </a:br>
            <a:r>
              <a:rPr lang="en-GB" dirty="0"/>
              <a:t>Money</a:t>
            </a:r>
          </a:p>
          <a:p>
            <a:r>
              <a:rPr lang="en-GB" dirty="0"/>
              <a:t>Limited the list down to naturally occurring resources to look at environmental impact.</a:t>
            </a:r>
            <a:endParaRPr lang="en-US" dirty="0"/>
          </a:p>
        </p:txBody>
      </p:sp>
      <p:pic>
        <p:nvPicPr>
          <p:cNvPr id="5" name="Picture 4">
            <a:extLst>
              <a:ext uri="{FF2B5EF4-FFF2-40B4-BE49-F238E27FC236}">
                <a16:creationId xmlns:a16="http://schemas.microsoft.com/office/drawing/2014/main" id="{2C73D034-00B4-694F-BC1D-549C3CC47BEC}"/>
              </a:ext>
            </a:extLst>
          </p:cNvPr>
          <p:cNvPicPr>
            <a:picLocks noChangeAspect="1"/>
          </p:cNvPicPr>
          <p:nvPr/>
        </p:nvPicPr>
        <p:blipFill>
          <a:blip r:embed="rId2"/>
          <a:stretch>
            <a:fillRect/>
          </a:stretch>
        </p:blipFill>
        <p:spPr>
          <a:xfrm>
            <a:off x="8226891" y="409488"/>
            <a:ext cx="2936875" cy="1856105"/>
          </a:xfrm>
          <a:prstGeom prst="rect">
            <a:avLst/>
          </a:prstGeom>
        </p:spPr>
      </p:pic>
      <p:pic>
        <p:nvPicPr>
          <p:cNvPr id="6" name="Picture 5">
            <a:extLst>
              <a:ext uri="{FF2B5EF4-FFF2-40B4-BE49-F238E27FC236}">
                <a16:creationId xmlns:a16="http://schemas.microsoft.com/office/drawing/2014/main" id="{6403B64B-9A51-884B-97F2-2B8CCA495933}"/>
              </a:ext>
            </a:extLst>
          </p:cNvPr>
          <p:cNvPicPr>
            <a:picLocks noChangeAspect="1"/>
          </p:cNvPicPr>
          <p:nvPr/>
        </p:nvPicPr>
        <p:blipFill>
          <a:blip r:embed="rId3"/>
          <a:stretch>
            <a:fillRect/>
          </a:stretch>
        </p:blipFill>
        <p:spPr>
          <a:xfrm>
            <a:off x="6127575" y="2600787"/>
            <a:ext cx="3146427" cy="2089963"/>
          </a:xfrm>
          <a:prstGeom prst="rect">
            <a:avLst/>
          </a:prstGeom>
        </p:spPr>
      </p:pic>
    </p:spTree>
    <p:extLst>
      <p:ext uri="{BB962C8B-B14F-4D97-AF65-F5344CB8AC3E}">
        <p14:creationId xmlns:p14="http://schemas.microsoft.com/office/powerpoint/2010/main" val="6978635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39115-C507-D644-8214-4D5BF0EA852D}"/>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8606AAB5-8470-CE48-8C40-34885FE7A97A}"/>
              </a:ext>
            </a:extLst>
          </p:cNvPr>
          <p:cNvSpPr>
            <a:spLocks noGrp="1"/>
          </p:cNvSpPr>
          <p:nvPr>
            <p:ph idx="1"/>
          </p:nvPr>
        </p:nvSpPr>
        <p:spPr>
          <a:xfrm>
            <a:off x="677334" y="1384650"/>
            <a:ext cx="8596668" cy="3880773"/>
          </a:xfrm>
        </p:spPr>
        <p:txBody>
          <a:bodyPr/>
          <a:lstStyle/>
          <a:p>
            <a:r>
              <a:rPr lang="en-US" dirty="0"/>
              <a:t>I begun research Into the 3 main naturally occurring Resources.</a:t>
            </a:r>
          </a:p>
          <a:p>
            <a:r>
              <a:rPr lang="en-US" dirty="0"/>
              <a:t>From that research I decided that water would be the best target resource for my project.</a:t>
            </a:r>
            <a:br>
              <a:rPr lang="en-US" dirty="0"/>
            </a:br>
            <a:br>
              <a:rPr lang="en-US" dirty="0"/>
            </a:br>
            <a:r>
              <a:rPr lang="en-GB" dirty="0"/>
              <a:t>“Basic access is the availability of a source of water that is at most 1,000 metres or 20 minutes away that affords the possibility of reliably obtaining at least 20 litres per day per family member” and “Optimal access allows for the consumption of 100 litres per person per day on average, supplied continuously through multiple taps and which meets all consumption and hygiene needs”</a:t>
            </a:r>
            <a:endParaRPr lang="en-US" dirty="0"/>
          </a:p>
        </p:txBody>
      </p:sp>
      <p:sp>
        <p:nvSpPr>
          <p:cNvPr id="4" name="TextBox 3">
            <a:extLst>
              <a:ext uri="{FF2B5EF4-FFF2-40B4-BE49-F238E27FC236}">
                <a16:creationId xmlns:a16="http://schemas.microsoft.com/office/drawing/2014/main" id="{9C153F43-516A-EC44-B9F8-946E80C45C43}"/>
              </a:ext>
            </a:extLst>
          </p:cNvPr>
          <p:cNvSpPr txBox="1"/>
          <p:nvPr/>
        </p:nvSpPr>
        <p:spPr>
          <a:xfrm>
            <a:off x="2650602" y="4097438"/>
            <a:ext cx="1274708" cy="369332"/>
          </a:xfrm>
          <a:prstGeom prst="rect">
            <a:avLst/>
          </a:prstGeom>
          <a:noFill/>
        </p:spPr>
        <p:txBody>
          <a:bodyPr wrap="none" rtlCol="0">
            <a:spAutoFit/>
          </a:bodyPr>
          <a:lstStyle/>
          <a:p>
            <a:r>
              <a:rPr lang="en-GB" sz="1400" dirty="0"/>
              <a:t>(Moral, 2015</a:t>
            </a:r>
            <a:r>
              <a:rPr lang="en-GB" dirty="0"/>
              <a:t>)</a:t>
            </a:r>
            <a:endParaRPr lang="en-US" dirty="0"/>
          </a:p>
        </p:txBody>
      </p:sp>
      <p:sp>
        <p:nvSpPr>
          <p:cNvPr id="5" name="Rectangle 4">
            <a:extLst>
              <a:ext uri="{FF2B5EF4-FFF2-40B4-BE49-F238E27FC236}">
                <a16:creationId xmlns:a16="http://schemas.microsoft.com/office/drawing/2014/main" id="{6386E6C8-D230-9B49-8077-ADCF7AD9D001}"/>
              </a:ext>
            </a:extLst>
          </p:cNvPr>
          <p:cNvSpPr/>
          <p:nvPr/>
        </p:nvSpPr>
        <p:spPr>
          <a:xfrm>
            <a:off x="6439383" y="5640363"/>
            <a:ext cx="6096000" cy="400110"/>
          </a:xfrm>
          <a:prstGeom prst="rect">
            <a:avLst/>
          </a:prstGeom>
        </p:spPr>
        <p:txBody>
          <a:bodyPr>
            <a:spAutoFit/>
          </a:bodyPr>
          <a:lstStyle/>
          <a:p>
            <a:r>
              <a:rPr lang="en-GB" sz="1000" dirty="0">
                <a:latin typeface="Calibri" panose="020F0502020204030204" pitchFamily="34" charset="0"/>
                <a:ea typeface="Calibri" panose="020F0502020204030204" pitchFamily="34" charset="0"/>
                <a:cs typeface="Times New Roman" panose="02020603050405020304" pitchFamily="18" charset="0"/>
              </a:rPr>
              <a:t>Moral, C. (2015). How many litres of water does a person need per day?. [online] Intelligent Infrastructure. Available at: https://</a:t>
            </a:r>
            <a:r>
              <a:rPr lang="en-GB" sz="1000" dirty="0" err="1">
                <a:latin typeface="Calibri" panose="020F0502020204030204" pitchFamily="34" charset="0"/>
                <a:ea typeface="Calibri" panose="020F0502020204030204" pitchFamily="34" charset="0"/>
                <a:cs typeface="Times New Roman" panose="02020603050405020304" pitchFamily="18" charset="0"/>
              </a:rPr>
              <a:t>blog.ferrovial.com</a:t>
            </a:r>
            <a:r>
              <a:rPr lang="en-GB" sz="1000" dirty="0">
                <a:latin typeface="Calibri" panose="020F0502020204030204" pitchFamily="34" charset="0"/>
                <a:ea typeface="Calibri" panose="020F0502020204030204" pitchFamily="34" charset="0"/>
                <a:cs typeface="Times New Roman" panose="02020603050405020304" pitchFamily="18" charset="0"/>
              </a:rPr>
              <a:t>/</a:t>
            </a:r>
            <a:r>
              <a:rPr lang="en-GB" sz="1000" dirty="0" err="1">
                <a:latin typeface="Calibri" panose="020F0502020204030204" pitchFamily="34" charset="0"/>
                <a:ea typeface="Calibri" panose="020F0502020204030204" pitchFamily="34" charset="0"/>
                <a:cs typeface="Times New Roman" panose="02020603050405020304" pitchFamily="18" charset="0"/>
              </a:rPr>
              <a:t>en</a:t>
            </a:r>
            <a:r>
              <a:rPr lang="en-GB" sz="1000" dirty="0">
                <a:latin typeface="Calibri" panose="020F0502020204030204" pitchFamily="34" charset="0"/>
                <a:ea typeface="Calibri" panose="020F0502020204030204" pitchFamily="34" charset="0"/>
                <a:cs typeface="Times New Roman" panose="02020603050405020304" pitchFamily="18" charset="0"/>
              </a:rPr>
              <a:t>/2015/03/how-many-litres-of-water-does-a-person-need-per-day/ </a:t>
            </a:r>
            <a:endParaRPr lang="en-US" sz="1000" dirty="0"/>
          </a:p>
        </p:txBody>
      </p:sp>
      <p:sp>
        <p:nvSpPr>
          <p:cNvPr id="6" name="TextBox 5">
            <a:extLst>
              <a:ext uri="{FF2B5EF4-FFF2-40B4-BE49-F238E27FC236}">
                <a16:creationId xmlns:a16="http://schemas.microsoft.com/office/drawing/2014/main" id="{117CE14D-FA77-2C41-AFE8-FB9233425BDB}"/>
              </a:ext>
            </a:extLst>
          </p:cNvPr>
          <p:cNvSpPr txBox="1"/>
          <p:nvPr/>
        </p:nvSpPr>
        <p:spPr>
          <a:xfrm>
            <a:off x="1041738" y="4583575"/>
            <a:ext cx="7867859" cy="369332"/>
          </a:xfrm>
          <a:prstGeom prst="rect">
            <a:avLst/>
          </a:prstGeom>
          <a:noFill/>
        </p:spPr>
        <p:txBody>
          <a:bodyPr wrap="none" rtlCol="0">
            <a:spAutoFit/>
          </a:bodyPr>
          <a:lstStyle/>
          <a:p>
            <a:r>
              <a:rPr lang="en-GB" dirty="0"/>
              <a:t>“the average water usage for people in the UK is about 150 litres per day”</a:t>
            </a:r>
            <a:endParaRPr lang="en-US" dirty="0"/>
          </a:p>
        </p:txBody>
      </p:sp>
      <p:sp>
        <p:nvSpPr>
          <p:cNvPr id="7" name="Rectangle 6">
            <a:extLst>
              <a:ext uri="{FF2B5EF4-FFF2-40B4-BE49-F238E27FC236}">
                <a16:creationId xmlns:a16="http://schemas.microsoft.com/office/drawing/2014/main" id="{59E28C33-2C67-ED4B-AD76-629F1CAADD2D}"/>
              </a:ext>
            </a:extLst>
          </p:cNvPr>
          <p:cNvSpPr/>
          <p:nvPr/>
        </p:nvSpPr>
        <p:spPr>
          <a:xfrm>
            <a:off x="7259383" y="4867683"/>
            <a:ext cx="1963936" cy="307777"/>
          </a:xfrm>
          <a:prstGeom prst="rect">
            <a:avLst/>
          </a:prstGeom>
        </p:spPr>
        <p:txBody>
          <a:bodyPr wrap="none">
            <a:spAutoFit/>
          </a:bodyPr>
          <a:lstStyle/>
          <a:p>
            <a:r>
              <a:rPr lang="en-GB" sz="1400" dirty="0">
                <a:latin typeface="Calibri" panose="020F0502020204030204" pitchFamily="34" charset="0"/>
                <a:ea typeface="Calibri" panose="020F0502020204030204" pitchFamily="34" charset="0"/>
                <a:cs typeface="Times New Roman" panose="02020603050405020304" pitchFamily="18" charset="0"/>
              </a:rPr>
              <a:t>(</a:t>
            </a:r>
            <a:r>
              <a:rPr lang="en-GB" sz="1400" dirty="0" err="1">
                <a:latin typeface="Calibri" panose="020F0502020204030204" pitchFamily="34" charset="0"/>
                <a:ea typeface="Calibri" panose="020F0502020204030204" pitchFamily="34" charset="0"/>
                <a:cs typeface="Times New Roman" panose="02020603050405020304" pitchFamily="18" charset="0"/>
              </a:rPr>
              <a:t>Onaverage.co.uk</a:t>
            </a:r>
            <a:r>
              <a:rPr lang="en-GB" sz="1400" dirty="0">
                <a:latin typeface="Calibri" panose="020F0502020204030204" pitchFamily="34" charset="0"/>
                <a:ea typeface="Calibri" panose="020F0502020204030204" pitchFamily="34" charset="0"/>
                <a:cs typeface="Times New Roman" panose="02020603050405020304" pitchFamily="18" charset="0"/>
              </a:rPr>
              <a:t>, 2018)</a:t>
            </a:r>
            <a:endParaRPr lang="en-US" sz="1400" dirty="0"/>
          </a:p>
        </p:txBody>
      </p:sp>
      <p:sp>
        <p:nvSpPr>
          <p:cNvPr id="8" name="Rectangle 7">
            <a:extLst>
              <a:ext uri="{FF2B5EF4-FFF2-40B4-BE49-F238E27FC236}">
                <a16:creationId xmlns:a16="http://schemas.microsoft.com/office/drawing/2014/main" id="{A4FE3EB7-D41D-774C-8327-846A319AB0D3}"/>
              </a:ext>
            </a:extLst>
          </p:cNvPr>
          <p:cNvSpPr/>
          <p:nvPr/>
        </p:nvSpPr>
        <p:spPr>
          <a:xfrm>
            <a:off x="6439383" y="6215358"/>
            <a:ext cx="6096000" cy="400110"/>
          </a:xfrm>
          <a:prstGeom prst="rect">
            <a:avLst/>
          </a:prstGeom>
        </p:spPr>
        <p:txBody>
          <a:bodyPr>
            <a:spAutoFit/>
          </a:bodyPr>
          <a:lstStyle/>
          <a:p>
            <a:r>
              <a:rPr lang="en-GB" sz="1000" dirty="0" err="1">
                <a:latin typeface="Calibri" panose="020F0502020204030204" pitchFamily="34" charset="0"/>
                <a:ea typeface="Calibri" panose="020F0502020204030204" pitchFamily="34" charset="0"/>
                <a:cs typeface="Times New Roman" panose="02020603050405020304" pitchFamily="18" charset="0"/>
              </a:rPr>
              <a:t>Onaverage.co.uk</a:t>
            </a:r>
            <a:r>
              <a:rPr lang="en-GB" sz="1000" dirty="0">
                <a:latin typeface="Calibri" panose="020F0502020204030204" pitchFamily="34" charset="0"/>
                <a:ea typeface="Calibri" panose="020F0502020204030204" pitchFamily="34" charset="0"/>
                <a:cs typeface="Times New Roman" panose="02020603050405020304" pitchFamily="18" charset="0"/>
              </a:rPr>
              <a:t>. (2018). Average Water Usage | </a:t>
            </a:r>
            <a:r>
              <a:rPr lang="en-GB" sz="1000" dirty="0" err="1">
                <a:latin typeface="Calibri" panose="020F0502020204030204" pitchFamily="34" charset="0"/>
                <a:ea typeface="Calibri" panose="020F0502020204030204" pitchFamily="34" charset="0"/>
                <a:cs typeface="Times New Roman" panose="02020603050405020304" pitchFamily="18" charset="0"/>
              </a:rPr>
              <a:t>Onaverage.co.uk</a:t>
            </a:r>
            <a:r>
              <a:rPr lang="en-GB" sz="1000" dirty="0">
                <a:latin typeface="Calibri" panose="020F0502020204030204" pitchFamily="34" charset="0"/>
                <a:ea typeface="Calibri" panose="020F0502020204030204" pitchFamily="34" charset="0"/>
                <a:cs typeface="Times New Roman" panose="02020603050405020304" pitchFamily="18" charset="0"/>
              </a:rPr>
              <a:t>. [online] Available at: https://</a:t>
            </a:r>
            <a:r>
              <a:rPr lang="en-GB" sz="1000" dirty="0" err="1">
                <a:latin typeface="Calibri" panose="020F0502020204030204" pitchFamily="34" charset="0"/>
                <a:ea typeface="Calibri" panose="020F0502020204030204" pitchFamily="34" charset="0"/>
                <a:cs typeface="Times New Roman" panose="02020603050405020304" pitchFamily="18" charset="0"/>
              </a:rPr>
              <a:t>www.onaverage.co.uk</a:t>
            </a:r>
            <a:r>
              <a:rPr lang="en-GB" sz="1000" dirty="0">
                <a:latin typeface="Calibri" panose="020F0502020204030204" pitchFamily="34" charset="0"/>
                <a:ea typeface="Calibri" panose="020F0502020204030204" pitchFamily="34" charset="0"/>
                <a:cs typeface="Times New Roman" panose="02020603050405020304" pitchFamily="18" charset="0"/>
              </a:rPr>
              <a:t>/consumption-averages/average-water-usage </a:t>
            </a:r>
            <a:endParaRPr lang="en-US" sz="1000" dirty="0"/>
          </a:p>
        </p:txBody>
      </p:sp>
    </p:spTree>
    <p:extLst>
      <p:ext uri="{BB962C8B-B14F-4D97-AF65-F5344CB8AC3E}">
        <p14:creationId xmlns:p14="http://schemas.microsoft.com/office/powerpoint/2010/main" val="23366264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5404B-EBAB-F649-BE6F-3F320D77ADAC}"/>
              </a:ext>
            </a:extLst>
          </p:cNvPr>
          <p:cNvSpPr>
            <a:spLocks noGrp="1"/>
          </p:cNvSpPr>
          <p:nvPr>
            <p:ph type="title"/>
          </p:nvPr>
        </p:nvSpPr>
        <p:spPr/>
        <p:txBody>
          <a:bodyPr/>
          <a:lstStyle/>
          <a:p>
            <a:r>
              <a:rPr lang="en-US" dirty="0"/>
              <a:t>Project build</a:t>
            </a:r>
          </a:p>
        </p:txBody>
      </p:sp>
      <p:sp>
        <p:nvSpPr>
          <p:cNvPr id="3" name="Content Placeholder 2">
            <a:extLst>
              <a:ext uri="{FF2B5EF4-FFF2-40B4-BE49-F238E27FC236}">
                <a16:creationId xmlns:a16="http://schemas.microsoft.com/office/drawing/2014/main" id="{46179EED-8E2F-8E41-9106-478185DCE4AD}"/>
              </a:ext>
            </a:extLst>
          </p:cNvPr>
          <p:cNvSpPr>
            <a:spLocks noGrp="1"/>
          </p:cNvSpPr>
          <p:nvPr>
            <p:ph idx="1"/>
          </p:nvPr>
        </p:nvSpPr>
        <p:spPr>
          <a:xfrm>
            <a:off x="677334" y="2160589"/>
            <a:ext cx="6336924" cy="3880773"/>
          </a:xfrm>
        </p:spPr>
        <p:txBody>
          <a:bodyPr>
            <a:normAutofit/>
          </a:bodyPr>
          <a:lstStyle/>
          <a:p>
            <a:r>
              <a:rPr lang="en-US" dirty="0"/>
              <a:t>A device and system to measure and store water consumption data at the tap within the home.</a:t>
            </a:r>
          </a:p>
          <a:p>
            <a:r>
              <a:rPr lang="en-US" dirty="0"/>
              <a:t>A live changing art piece mountable on the wall or free standing.</a:t>
            </a:r>
          </a:p>
          <a:p>
            <a:r>
              <a:rPr lang="en-US" dirty="0"/>
              <a:t>Works over the internet including database storage.</a:t>
            </a:r>
          </a:p>
          <a:p>
            <a:r>
              <a:rPr lang="en-US" dirty="0"/>
              <a:t>Artwork also to be able to work within a gallery setting.</a:t>
            </a:r>
          </a:p>
          <a:p>
            <a:r>
              <a:rPr lang="en-US" dirty="0"/>
              <a:t>The measurement device should be easy to set up without requiring any plumbing.</a:t>
            </a:r>
          </a:p>
          <a:p>
            <a:endParaRPr lang="en-US" dirty="0"/>
          </a:p>
          <a:p>
            <a:endParaRPr lang="en-US" dirty="0"/>
          </a:p>
          <a:p>
            <a:endParaRPr lang="en-US" dirty="0"/>
          </a:p>
          <a:p>
            <a:endParaRPr lang="en-US" dirty="0"/>
          </a:p>
          <a:p>
            <a:endParaRPr lang="en-US" dirty="0"/>
          </a:p>
          <a:p>
            <a:endParaRPr lang="en-US" dirty="0"/>
          </a:p>
          <a:p>
            <a:pPr marL="0" indent="0">
              <a:buNone/>
            </a:pPr>
            <a:endParaRPr lang="en-US" dirty="0"/>
          </a:p>
        </p:txBody>
      </p:sp>
      <p:sp>
        <p:nvSpPr>
          <p:cNvPr id="4" name="Rectangle 3">
            <a:extLst>
              <a:ext uri="{FF2B5EF4-FFF2-40B4-BE49-F238E27FC236}">
                <a16:creationId xmlns:a16="http://schemas.microsoft.com/office/drawing/2014/main" id="{BC9E358D-A999-FF4D-9569-A6B5475994D8}"/>
              </a:ext>
            </a:extLst>
          </p:cNvPr>
          <p:cNvSpPr/>
          <p:nvPr/>
        </p:nvSpPr>
        <p:spPr>
          <a:xfrm>
            <a:off x="677334" y="1270000"/>
            <a:ext cx="3584636" cy="369332"/>
          </a:xfrm>
          <a:prstGeom prst="rect">
            <a:avLst/>
          </a:prstGeom>
        </p:spPr>
        <p:txBody>
          <a:bodyPr wrap="none">
            <a:spAutoFit/>
          </a:bodyPr>
          <a:lstStyle/>
          <a:p>
            <a:r>
              <a:rPr lang="en-US" dirty="0"/>
              <a:t>Aims and objectives of the build </a:t>
            </a:r>
          </a:p>
        </p:txBody>
      </p:sp>
      <p:pic>
        <p:nvPicPr>
          <p:cNvPr id="6" name="Picture 5">
            <a:extLst>
              <a:ext uri="{FF2B5EF4-FFF2-40B4-BE49-F238E27FC236}">
                <a16:creationId xmlns:a16="http://schemas.microsoft.com/office/drawing/2014/main" id="{11FA794E-503D-BD40-A2E9-47C48621E4DF}"/>
              </a:ext>
            </a:extLst>
          </p:cNvPr>
          <p:cNvPicPr>
            <a:picLocks noChangeAspect="1"/>
          </p:cNvPicPr>
          <p:nvPr/>
        </p:nvPicPr>
        <p:blipFill rotWithShape="1">
          <a:blip r:embed="rId2"/>
          <a:srcRect l="14774" r="11513" b="27257"/>
          <a:stretch/>
        </p:blipFill>
        <p:spPr>
          <a:xfrm>
            <a:off x="7485713" y="1145894"/>
            <a:ext cx="3576577" cy="4988689"/>
          </a:xfrm>
          <a:prstGeom prst="rect">
            <a:avLst/>
          </a:prstGeom>
        </p:spPr>
      </p:pic>
    </p:spTree>
    <p:extLst>
      <p:ext uri="{BB962C8B-B14F-4D97-AF65-F5344CB8AC3E}">
        <p14:creationId xmlns:p14="http://schemas.microsoft.com/office/powerpoint/2010/main" val="3103295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C6D36-A885-D942-86AF-CAF59602103A}"/>
              </a:ext>
            </a:extLst>
          </p:cNvPr>
          <p:cNvSpPr>
            <a:spLocks noGrp="1"/>
          </p:cNvSpPr>
          <p:nvPr>
            <p:ph type="title"/>
          </p:nvPr>
        </p:nvSpPr>
        <p:spPr/>
        <p:txBody>
          <a:bodyPr/>
          <a:lstStyle/>
          <a:p>
            <a:r>
              <a:rPr lang="en-US" dirty="0"/>
              <a:t>Project Build</a:t>
            </a:r>
          </a:p>
        </p:txBody>
      </p:sp>
      <p:pic>
        <p:nvPicPr>
          <p:cNvPr id="6" name="Content Placeholder 5">
            <a:extLst>
              <a:ext uri="{FF2B5EF4-FFF2-40B4-BE49-F238E27FC236}">
                <a16:creationId xmlns:a16="http://schemas.microsoft.com/office/drawing/2014/main" id="{1B3614C9-88A2-4447-932E-EF3E3A706738}"/>
              </a:ext>
            </a:extLst>
          </p:cNvPr>
          <p:cNvPicPr>
            <a:picLocks noGrp="1" noChangeAspect="1"/>
          </p:cNvPicPr>
          <p:nvPr>
            <p:ph idx="1"/>
          </p:nvPr>
        </p:nvPicPr>
        <p:blipFill>
          <a:blip r:embed="rId2"/>
          <a:stretch>
            <a:fillRect/>
          </a:stretch>
        </p:blipFill>
        <p:spPr>
          <a:xfrm>
            <a:off x="-64774" y="1639332"/>
            <a:ext cx="3849259" cy="2203462"/>
          </a:xfrm>
        </p:spPr>
      </p:pic>
      <p:sp>
        <p:nvSpPr>
          <p:cNvPr id="4" name="TextBox 3">
            <a:extLst>
              <a:ext uri="{FF2B5EF4-FFF2-40B4-BE49-F238E27FC236}">
                <a16:creationId xmlns:a16="http://schemas.microsoft.com/office/drawing/2014/main" id="{637720C8-3EAF-AD48-845F-43A0650A15F6}"/>
              </a:ext>
            </a:extLst>
          </p:cNvPr>
          <p:cNvSpPr txBox="1"/>
          <p:nvPr/>
        </p:nvSpPr>
        <p:spPr>
          <a:xfrm>
            <a:off x="677334" y="1270000"/>
            <a:ext cx="527837" cy="369332"/>
          </a:xfrm>
          <a:prstGeom prst="rect">
            <a:avLst/>
          </a:prstGeom>
          <a:noFill/>
        </p:spPr>
        <p:txBody>
          <a:bodyPr wrap="none" rtlCol="0">
            <a:spAutoFit/>
          </a:bodyPr>
          <a:lstStyle/>
          <a:p>
            <a:r>
              <a:rPr lang="en-US" dirty="0"/>
              <a:t>Tag</a:t>
            </a:r>
          </a:p>
        </p:txBody>
      </p:sp>
      <p:pic>
        <p:nvPicPr>
          <p:cNvPr id="8" name="Picture 7">
            <a:extLst>
              <a:ext uri="{FF2B5EF4-FFF2-40B4-BE49-F238E27FC236}">
                <a16:creationId xmlns:a16="http://schemas.microsoft.com/office/drawing/2014/main" id="{22067E3F-A6E0-5641-8D7B-EECD0BE3F707}"/>
              </a:ext>
            </a:extLst>
          </p:cNvPr>
          <p:cNvPicPr>
            <a:picLocks noChangeAspect="1"/>
          </p:cNvPicPr>
          <p:nvPr/>
        </p:nvPicPr>
        <p:blipFill rotWithShape="1">
          <a:blip r:embed="rId3"/>
          <a:srcRect r="32461"/>
          <a:stretch/>
        </p:blipFill>
        <p:spPr>
          <a:xfrm rot="5400000">
            <a:off x="794969" y="3909297"/>
            <a:ext cx="2129775" cy="2365045"/>
          </a:xfrm>
          <a:prstGeom prst="rect">
            <a:avLst/>
          </a:prstGeom>
        </p:spPr>
      </p:pic>
      <p:pic>
        <p:nvPicPr>
          <p:cNvPr id="10" name="Picture 9">
            <a:extLst>
              <a:ext uri="{FF2B5EF4-FFF2-40B4-BE49-F238E27FC236}">
                <a16:creationId xmlns:a16="http://schemas.microsoft.com/office/drawing/2014/main" id="{FD07A1E8-6162-1744-A6D9-D9819510927A}"/>
              </a:ext>
            </a:extLst>
          </p:cNvPr>
          <p:cNvPicPr>
            <a:picLocks noChangeAspect="1"/>
          </p:cNvPicPr>
          <p:nvPr/>
        </p:nvPicPr>
        <p:blipFill>
          <a:blip r:embed="rId4"/>
          <a:stretch>
            <a:fillRect/>
          </a:stretch>
        </p:blipFill>
        <p:spPr>
          <a:xfrm>
            <a:off x="4199066" y="438458"/>
            <a:ext cx="3510988" cy="2633241"/>
          </a:xfrm>
          <a:prstGeom prst="rect">
            <a:avLst/>
          </a:prstGeom>
        </p:spPr>
      </p:pic>
      <p:pic>
        <p:nvPicPr>
          <p:cNvPr id="12" name="Picture 11">
            <a:extLst>
              <a:ext uri="{FF2B5EF4-FFF2-40B4-BE49-F238E27FC236}">
                <a16:creationId xmlns:a16="http://schemas.microsoft.com/office/drawing/2014/main" id="{C6EE30E5-86DE-784A-8F14-4B24E0B96635}"/>
              </a:ext>
            </a:extLst>
          </p:cNvPr>
          <p:cNvPicPr>
            <a:picLocks noChangeAspect="1"/>
          </p:cNvPicPr>
          <p:nvPr/>
        </p:nvPicPr>
        <p:blipFill rotWithShape="1">
          <a:blip r:embed="rId5"/>
          <a:srcRect l="4052" t="13461" r="6865" b="6608"/>
          <a:stretch/>
        </p:blipFill>
        <p:spPr>
          <a:xfrm rot="21600000">
            <a:off x="3847850" y="3750198"/>
            <a:ext cx="3576177" cy="2406510"/>
          </a:xfrm>
          <a:prstGeom prst="rect">
            <a:avLst/>
          </a:prstGeom>
        </p:spPr>
      </p:pic>
      <p:pic>
        <p:nvPicPr>
          <p:cNvPr id="16" name="Picture 15">
            <a:extLst>
              <a:ext uri="{FF2B5EF4-FFF2-40B4-BE49-F238E27FC236}">
                <a16:creationId xmlns:a16="http://schemas.microsoft.com/office/drawing/2014/main" id="{F2A8AD66-E994-9040-83DE-84EF14F3611D}"/>
              </a:ext>
            </a:extLst>
          </p:cNvPr>
          <p:cNvPicPr>
            <a:picLocks noChangeAspect="1"/>
          </p:cNvPicPr>
          <p:nvPr/>
        </p:nvPicPr>
        <p:blipFill>
          <a:blip r:embed="rId6"/>
          <a:stretch>
            <a:fillRect/>
          </a:stretch>
        </p:blipFill>
        <p:spPr>
          <a:xfrm>
            <a:off x="8032036" y="915355"/>
            <a:ext cx="3751412" cy="2156344"/>
          </a:xfrm>
          <a:prstGeom prst="rect">
            <a:avLst/>
          </a:prstGeom>
        </p:spPr>
      </p:pic>
      <p:pic>
        <p:nvPicPr>
          <p:cNvPr id="18" name="Picture 17">
            <a:extLst>
              <a:ext uri="{FF2B5EF4-FFF2-40B4-BE49-F238E27FC236}">
                <a16:creationId xmlns:a16="http://schemas.microsoft.com/office/drawing/2014/main" id="{87F9BF23-A60C-6840-A945-E07CA9A6CBF0}"/>
              </a:ext>
            </a:extLst>
          </p:cNvPr>
          <p:cNvPicPr>
            <a:picLocks noChangeAspect="1"/>
          </p:cNvPicPr>
          <p:nvPr/>
        </p:nvPicPr>
        <p:blipFill>
          <a:blip r:embed="rId7"/>
          <a:stretch>
            <a:fillRect/>
          </a:stretch>
        </p:blipFill>
        <p:spPr>
          <a:xfrm>
            <a:off x="8032036" y="3859132"/>
            <a:ext cx="3063433" cy="2297575"/>
          </a:xfrm>
          <a:prstGeom prst="rect">
            <a:avLst/>
          </a:prstGeom>
        </p:spPr>
      </p:pic>
    </p:spTree>
    <p:extLst>
      <p:ext uri="{BB962C8B-B14F-4D97-AF65-F5344CB8AC3E}">
        <p14:creationId xmlns:p14="http://schemas.microsoft.com/office/powerpoint/2010/main" val="1265723374"/>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{840A7C6A-715D-444D-B29B-E71C822E885D}tf10001060</Template>
  <TotalTime>874</TotalTime>
  <Words>802</Words>
  <Application>Microsoft Macintosh PowerPoint</Application>
  <PresentationFormat>Widescreen</PresentationFormat>
  <Paragraphs>74</Paragraphs>
  <Slides>14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Arial</vt:lpstr>
      <vt:lpstr>Calibri</vt:lpstr>
      <vt:lpstr>Times New Roman</vt:lpstr>
      <vt:lpstr>Trebuchet MS</vt:lpstr>
      <vt:lpstr>Wingdings 3</vt:lpstr>
      <vt:lpstr>Facet</vt:lpstr>
      <vt:lpstr>Water Tracker</vt:lpstr>
      <vt:lpstr>Introduction </vt:lpstr>
      <vt:lpstr>Background</vt:lpstr>
      <vt:lpstr>Background</vt:lpstr>
      <vt:lpstr>Background</vt:lpstr>
      <vt:lpstr>Methodology</vt:lpstr>
      <vt:lpstr>Methodology</vt:lpstr>
      <vt:lpstr>Project build</vt:lpstr>
      <vt:lpstr>Project Build</vt:lpstr>
      <vt:lpstr>Project Build</vt:lpstr>
      <vt:lpstr>Project build</vt:lpstr>
      <vt:lpstr>Reflection</vt:lpstr>
      <vt:lpstr>Reflection</vt:lpstr>
      <vt:lpstr>Conclusion</vt:lpstr>
    </vt:vector>
  </TitlesOfParts>
  <Company/>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Pending</dc:title>
  <dc:creator>(s) Luke Taylor</dc:creator>
  <cp:lastModifiedBy>(s) Luke Taylor</cp:lastModifiedBy>
  <cp:revision>51</cp:revision>
  <dcterms:created xsi:type="dcterms:W3CDTF">2018-05-28T17:04:43Z</dcterms:created>
  <dcterms:modified xsi:type="dcterms:W3CDTF">2018-05-29T07:38:55Z</dcterms:modified>
</cp:coreProperties>
</file>